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58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kartice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nično ali neresni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sl-SI" smtClean="0"/>
              <a:t>Uredite sloge besedila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lovenia.info/sl/destinacije/regije/alpska-slovenija/kranj" TargetMode="External"/><Relationship Id="rId13" Type="http://schemas.openxmlformats.org/officeDocument/2006/relationships/hyperlink" Target="https://www.kendov-dvorec.com/dozivetja/idrijske-cipke/" TargetMode="External"/><Relationship Id="rId3" Type="http://schemas.openxmlformats.org/officeDocument/2006/relationships/hyperlink" Target="https://kultnatura.eu/proizvodi/mlin-na-muri-karmen-babic-s-p/" TargetMode="External"/><Relationship Id="rId7" Type="http://schemas.openxmlformats.org/officeDocument/2006/relationships/hyperlink" Target="https://www.skofjaloka.si/" TargetMode="External"/><Relationship Id="rId12" Type="http://schemas.openxmlformats.org/officeDocument/2006/relationships/hyperlink" Target="https://www.visit-idrija.si/" TargetMode="External"/><Relationship Id="rId2" Type="http://schemas.openxmlformats.org/officeDocument/2006/relationships/hyperlink" Target="https://www.skcberlin.si/evropsko-leto-kulturne-dediscine/2018101516442871/evropsko-leto-kulturne-dediscine:-kozolec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ergfex.si/sommer/piran/" TargetMode="External"/><Relationship Id="rId11" Type="http://schemas.openxmlformats.org/officeDocument/2006/relationships/hyperlink" Target="https://prijetnodomace.si/top-dozivetja/cistercijanski-samostan-sticna/" TargetMode="External"/><Relationship Id="rId5" Type="http://schemas.openxmlformats.org/officeDocument/2006/relationships/hyperlink" Target="https://www.orangesmile.com/travelguide/ptuj/photo-gallery.htm" TargetMode="External"/><Relationship Id="rId15" Type="http://schemas.openxmlformats.org/officeDocument/2006/relationships/hyperlink" Target="https://www.soca-valley.com/sl/znamenitosti/prva-svetovna-vojna/kobariski-muzej/" TargetMode="External"/><Relationship Id="rId10" Type="http://schemas.openxmlformats.org/officeDocument/2006/relationships/hyperlink" Target="https://www.slovenskenovice.si/novice/slovenija/sveti-gori-pravijo-knapovska-pljuca/" TargetMode="External"/><Relationship Id="rId4" Type="http://schemas.openxmlformats.org/officeDocument/2006/relationships/hyperlink" Target="https://www.portoroz-airport.si/si/destinacija/turisticne-znamenitosti/kraji/tartinijev-trg" TargetMode="External"/><Relationship Id="rId9" Type="http://schemas.openxmlformats.org/officeDocument/2006/relationships/hyperlink" Target="https://eu.eventscloud.com/ehome/200180839/infoljubljana/" TargetMode="External"/><Relationship Id="rId14" Type="http://schemas.openxmlformats.org/officeDocument/2006/relationships/hyperlink" Target="https://odpiralnicasi.com/spots/narodni-muzej-slovenije-ljubljana-presernova-cesta-a774d825a4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tocec.si/turizem/znamenitosti/grad_otocec.php" TargetMode="External"/><Relationship Id="rId13" Type="http://schemas.openxmlformats.org/officeDocument/2006/relationships/hyperlink" Target="https://val202.rtvslo.si/2018/03/nedeljski-izlet-59/" TargetMode="External"/><Relationship Id="rId3" Type="http://schemas.openxmlformats.org/officeDocument/2006/relationships/hyperlink" Target="http://www.crnavas.si/o-crni-vasi-in-ljubljanskem-barju/unesco-na-ljubljanskem-barju" TargetMode="External"/><Relationship Id="rId7" Type="http://schemas.openxmlformats.org/officeDocument/2006/relationships/hyperlink" Target="https://mojsvet.info/predjamski-grad-orlovsko-gnezdo-viteza-erazma/" TargetMode="External"/><Relationship Id="rId12" Type="http://schemas.openxmlformats.org/officeDocument/2006/relationships/hyperlink" Target="https://siol.net/sportal/naj-planinska-koca/prvic-v-zgodovini-aljazev-stolp-bo-jutri-zapustil-vrh-triglava-477032" TargetMode="External"/><Relationship Id="rId2" Type="http://schemas.openxmlformats.org/officeDocument/2006/relationships/hyperlink" Target="https://www.visitvrhnika.si/si/o-vrhniki/zanimivosti-vseh-vrst/najstarejse-kolo-na-svetu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raji.eu/slovenija/grad_brdo/slo" TargetMode="External"/><Relationship Id="rId11" Type="http://schemas.openxmlformats.org/officeDocument/2006/relationships/hyperlink" Target="https://www.bohinj.si/atrakcije/triglavski-narodni-park/" TargetMode="External"/><Relationship Id="rId5" Type="http://schemas.openxmlformats.org/officeDocument/2006/relationships/hyperlink" Target="https://turisticni-novinarji.si/2020/05/13/blejci-povezano-v-resevanje-turisticne-krize/" TargetMode="External"/><Relationship Id="rId10" Type="http://schemas.openxmlformats.org/officeDocument/2006/relationships/hyperlink" Target="https://www.nms.si/si/nacrtujte-obisk/kje-smo/grad-sneznik" TargetMode="External"/><Relationship Id="rId4" Type="http://schemas.openxmlformats.org/officeDocument/2006/relationships/hyperlink" Target="https://mynight.si/venue/ljubljanski-grad/" TargetMode="External"/><Relationship Id="rId9" Type="http://schemas.openxmlformats.org/officeDocument/2006/relationships/hyperlink" Target="https://www.booking.com/hotel/si/golf-grad-mokrice.sl.html" TargetMode="External"/><Relationship Id="rId14" Type="http://schemas.openxmlformats.org/officeDocument/2006/relationships/hyperlink" Target="https://www.nadlani.si/potovanja/velika-planina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751012" y="1700010"/>
            <a:ext cx="8676222" cy="3039415"/>
          </a:xfrm>
        </p:spPr>
        <p:txBody>
          <a:bodyPr>
            <a:normAutofit/>
          </a:bodyPr>
          <a:lstStyle/>
          <a:p>
            <a:r>
              <a:rPr lang="en-US" b="1" dirty="0"/>
              <a:t>The Cultural Heritage of Slovenia</a:t>
            </a:r>
            <a:br>
              <a:rPr lang="en-US" b="1" dirty="0"/>
            </a:br>
            <a:endParaRPr lang="sl-SI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78652" cy="2228045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652" y="-972"/>
            <a:ext cx="4266061" cy="2229017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r="3616"/>
          <a:stretch/>
        </p:blipFill>
        <p:spPr>
          <a:xfrm>
            <a:off x="6037275" y="4495049"/>
            <a:ext cx="3206839" cy="2374385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9" r="4928"/>
          <a:stretch/>
        </p:blipFill>
        <p:spPr>
          <a:xfrm>
            <a:off x="-12879" y="4484249"/>
            <a:ext cx="2856471" cy="2395568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1"/>
          <a:stretch/>
        </p:blipFill>
        <p:spPr>
          <a:xfrm>
            <a:off x="2825642" y="4486135"/>
            <a:ext cx="3214550" cy="2371865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3"/>
          <a:stretch/>
        </p:blipFill>
        <p:spPr>
          <a:xfrm>
            <a:off x="8244714" y="-13864"/>
            <a:ext cx="3951579" cy="2241909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r="12227"/>
          <a:stretch/>
        </p:blipFill>
        <p:spPr>
          <a:xfrm>
            <a:off x="9247031" y="4497777"/>
            <a:ext cx="2949262" cy="237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539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266163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77" y="169859"/>
            <a:ext cx="5519452" cy="2483189"/>
          </a:xfrm>
        </p:spPr>
      </p:pic>
      <p:sp>
        <p:nvSpPr>
          <p:cNvPr id="5" name="Pravokotnik 4"/>
          <p:cNvSpPr/>
          <p:nvPr/>
        </p:nvSpPr>
        <p:spPr>
          <a:xfrm>
            <a:off x="381559" y="2469604"/>
            <a:ext cx="3005584" cy="43301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Predjama </a:t>
            </a:r>
            <a:r>
              <a:rPr lang="sl-SI" dirty="0" err="1" smtClean="0"/>
              <a:t>castle</a:t>
            </a:r>
            <a:endParaRPr lang="sl-SI" dirty="0"/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884"/>
          <a:stretch/>
        </p:blipFill>
        <p:spPr>
          <a:xfrm>
            <a:off x="5990073" y="169859"/>
            <a:ext cx="4876800" cy="2691685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6094412" y="2766811"/>
            <a:ext cx="2704563" cy="4765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Otočec </a:t>
            </a:r>
            <a:r>
              <a:rPr lang="sl-SI" dirty="0" err="1" smtClean="0"/>
              <a:t>castle</a:t>
            </a:r>
            <a:endParaRPr lang="sl-SI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59" y="3175508"/>
            <a:ext cx="4520999" cy="3015471"/>
          </a:xfrm>
          <a:prstGeom prst="rect">
            <a:avLst/>
          </a:prstGeom>
        </p:spPr>
      </p:pic>
      <p:sp>
        <p:nvSpPr>
          <p:cNvPr id="9" name="Pravokotnik 8"/>
          <p:cNvSpPr/>
          <p:nvPr/>
        </p:nvSpPr>
        <p:spPr>
          <a:xfrm>
            <a:off x="538509" y="5961596"/>
            <a:ext cx="2691684" cy="502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Mokrice </a:t>
            </a:r>
            <a:r>
              <a:rPr lang="sl-SI" dirty="0" err="1" smtClean="0"/>
              <a:t>castle</a:t>
            </a:r>
            <a:endParaRPr lang="sl-SI" dirty="0"/>
          </a:p>
        </p:txBody>
      </p:sp>
      <p:pic>
        <p:nvPicPr>
          <p:cNvPr id="10" name="Slika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073" y="3406774"/>
            <a:ext cx="4365939" cy="2651581"/>
          </a:xfrm>
          <a:prstGeom prst="rect">
            <a:avLst/>
          </a:prstGeom>
        </p:spPr>
      </p:pic>
      <p:sp>
        <p:nvSpPr>
          <p:cNvPr id="11" name="Pravokotnik 10"/>
          <p:cNvSpPr/>
          <p:nvPr/>
        </p:nvSpPr>
        <p:spPr>
          <a:xfrm>
            <a:off x="6094412" y="5977100"/>
            <a:ext cx="2859110" cy="48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Snežnik </a:t>
            </a:r>
            <a:r>
              <a:rPr lang="sl-SI" dirty="0" err="1" smtClean="0"/>
              <a:t>castle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55093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83835" y="133081"/>
            <a:ext cx="9905998" cy="72981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9" y="133081"/>
            <a:ext cx="7176789" cy="3280017"/>
          </a:xfrm>
        </p:spPr>
      </p:pic>
      <p:sp>
        <p:nvSpPr>
          <p:cNvPr id="5" name="Pravokotnik 4"/>
          <p:cNvSpPr/>
          <p:nvPr/>
        </p:nvSpPr>
        <p:spPr>
          <a:xfrm>
            <a:off x="122909" y="3413098"/>
            <a:ext cx="5295921" cy="502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Triglav </a:t>
            </a:r>
            <a:r>
              <a:rPr lang="sl-SI" dirty="0" err="1" smtClean="0"/>
              <a:t>National</a:t>
            </a:r>
            <a:r>
              <a:rPr lang="sl-SI" dirty="0" smtClean="0"/>
              <a:t> Park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744" y="2062947"/>
            <a:ext cx="5550044" cy="3704854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6735651" y="5767801"/>
            <a:ext cx="2807594" cy="41405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Aljaž </a:t>
            </a:r>
            <a:r>
              <a:rPr lang="sl-SI" dirty="0" err="1" smtClean="0"/>
              <a:t>tower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4036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63132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06" y="691166"/>
            <a:ext cx="8761758" cy="4002285"/>
          </a:xfrm>
        </p:spPr>
      </p:pic>
      <p:sp>
        <p:nvSpPr>
          <p:cNvPr id="5" name="Pravokotnik 4"/>
          <p:cNvSpPr/>
          <p:nvPr/>
        </p:nvSpPr>
        <p:spPr>
          <a:xfrm>
            <a:off x="3503052" y="4853539"/>
            <a:ext cx="4288665" cy="5396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Velika planina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113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391" y="609600"/>
            <a:ext cx="6415616" cy="4811712"/>
          </a:xfrm>
        </p:spPr>
      </p:pic>
      <p:sp>
        <p:nvSpPr>
          <p:cNvPr id="5" name="Pravokotnik 4"/>
          <p:cNvSpPr/>
          <p:nvPr/>
        </p:nvSpPr>
        <p:spPr>
          <a:xfrm>
            <a:off x="3734873" y="5293217"/>
            <a:ext cx="4314423" cy="592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National</a:t>
            </a:r>
            <a:r>
              <a:rPr lang="sl-SI" dirty="0" smtClean="0"/>
              <a:t> </a:t>
            </a:r>
            <a:r>
              <a:rPr lang="sl-SI" smtClean="0"/>
              <a:t>costume</a:t>
            </a:r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684115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794197"/>
          </a:xfrm>
        </p:spPr>
        <p:txBody>
          <a:bodyPr>
            <a:normAutofit/>
          </a:bodyPr>
          <a:lstStyle/>
          <a:p>
            <a:r>
              <a:rPr lang="sl-SI" dirty="0" err="1" smtClean="0"/>
              <a:t>Sources</a:t>
            </a:r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3" y="1403798"/>
            <a:ext cx="9905998" cy="4868214"/>
          </a:xfrm>
        </p:spPr>
        <p:txBody>
          <a:bodyPr>
            <a:normAutofit fontScale="55000" lnSpcReduction="20000"/>
          </a:bodyPr>
          <a:lstStyle/>
          <a:p>
            <a:endParaRPr lang="sl-SI" sz="1200" dirty="0" smtClean="0">
              <a:hlinkClick r:id="rId2"/>
            </a:endParaRPr>
          </a:p>
          <a:p>
            <a:endParaRPr lang="sl-SI" sz="1200" dirty="0">
              <a:hlinkClick r:id="rId2"/>
            </a:endParaRPr>
          </a:p>
          <a:p>
            <a:endParaRPr lang="sl-SI" sz="1200" dirty="0" smtClean="0">
              <a:hlinkClick r:id="rId2"/>
            </a:endParaRPr>
          </a:p>
          <a:p>
            <a:endParaRPr lang="sl-SI" sz="1200" dirty="0">
              <a:hlinkClick r:id="rId2"/>
            </a:endParaRPr>
          </a:p>
          <a:p>
            <a:endParaRPr lang="sl-SI" sz="1700" dirty="0" smtClean="0">
              <a:hlinkClick r:id="rId2"/>
            </a:endParaRPr>
          </a:p>
          <a:p>
            <a:r>
              <a:rPr lang="sl-SI" sz="2200" dirty="0" smtClean="0">
                <a:hlinkClick r:id="rId2"/>
              </a:rPr>
              <a:t>https</a:t>
            </a:r>
            <a:r>
              <a:rPr lang="sl-SI" sz="2200" dirty="0">
                <a:hlinkClick r:id="rId2"/>
              </a:rPr>
              <a:t>://www.skcberlin.si/evropsko-leto-kulturne-dediscine/2018101516442871/evropsko-leto-kulturne-dediscine:-</a:t>
            </a:r>
            <a:r>
              <a:rPr lang="sl-SI" sz="2200" dirty="0" smtClean="0">
                <a:hlinkClick r:id="rId2"/>
              </a:rPr>
              <a:t>kozolec</a:t>
            </a:r>
            <a:endParaRPr lang="sl-SI" sz="2200" dirty="0"/>
          </a:p>
          <a:p>
            <a:r>
              <a:rPr lang="sl-SI" sz="2200" dirty="0" smtClean="0">
                <a:hlinkClick r:id="rId3"/>
              </a:rPr>
              <a:t>https</a:t>
            </a:r>
            <a:r>
              <a:rPr lang="sl-SI" sz="2200" dirty="0">
                <a:hlinkClick r:id="rId3"/>
              </a:rPr>
              <a:t>://kultnatura.eu/proizvodi/mlin-na-muri-karmen-babic-s-p</a:t>
            </a:r>
            <a:r>
              <a:rPr lang="sl-SI" sz="2200" dirty="0" smtClean="0">
                <a:hlinkClick r:id="rId3"/>
              </a:rPr>
              <a:t>/</a:t>
            </a:r>
            <a:endParaRPr lang="sl-SI" sz="2200" dirty="0" smtClean="0"/>
          </a:p>
          <a:p>
            <a:r>
              <a:rPr lang="sl-SI" sz="2200" dirty="0" smtClean="0">
                <a:hlinkClick r:id="rId4"/>
              </a:rPr>
              <a:t>https</a:t>
            </a:r>
            <a:r>
              <a:rPr lang="sl-SI" sz="2200" dirty="0">
                <a:hlinkClick r:id="rId4"/>
              </a:rPr>
              <a:t>://</a:t>
            </a:r>
            <a:r>
              <a:rPr lang="sl-SI" sz="2200" dirty="0" smtClean="0">
                <a:hlinkClick r:id="rId4"/>
              </a:rPr>
              <a:t>www.portoroz-airport.si/si/destinacija/turisticne-znamenitosti/kraji/tartinijev-trg</a:t>
            </a:r>
            <a:endParaRPr lang="sl-SI" sz="2200" dirty="0" smtClean="0"/>
          </a:p>
          <a:p>
            <a:r>
              <a:rPr lang="sl-SI" sz="2200" dirty="0">
                <a:hlinkClick r:id="rId5"/>
              </a:rPr>
              <a:t>https://</a:t>
            </a:r>
            <a:r>
              <a:rPr lang="sl-SI" sz="2200" dirty="0" smtClean="0">
                <a:hlinkClick r:id="rId5"/>
              </a:rPr>
              <a:t>www.orangesmile.com/travelguide/ptuj/photo-gallery.htm</a:t>
            </a:r>
            <a:endParaRPr lang="sl-SI" sz="2200" dirty="0" smtClean="0"/>
          </a:p>
          <a:p>
            <a:r>
              <a:rPr lang="sl-SI" sz="2200" dirty="0">
                <a:hlinkClick r:id="rId6"/>
              </a:rPr>
              <a:t>https://www.bergfex.si/sommer/piran</a:t>
            </a:r>
            <a:r>
              <a:rPr lang="sl-SI" sz="2200" dirty="0" smtClean="0">
                <a:hlinkClick r:id="rId6"/>
              </a:rPr>
              <a:t>/</a:t>
            </a:r>
            <a:endParaRPr lang="sl-SI" sz="2200" dirty="0" smtClean="0"/>
          </a:p>
          <a:p>
            <a:r>
              <a:rPr lang="sl-SI" sz="2200" dirty="0">
                <a:hlinkClick r:id="rId7"/>
              </a:rPr>
              <a:t>https://www.skofjaloka.si</a:t>
            </a:r>
            <a:r>
              <a:rPr lang="sl-SI" sz="2200" dirty="0" smtClean="0">
                <a:hlinkClick r:id="rId7"/>
              </a:rPr>
              <a:t>/</a:t>
            </a:r>
            <a:endParaRPr lang="sl-SI" sz="2200" dirty="0" smtClean="0"/>
          </a:p>
          <a:p>
            <a:r>
              <a:rPr lang="sl-SI" sz="2200" dirty="0">
                <a:hlinkClick r:id="rId8"/>
              </a:rPr>
              <a:t>https://</a:t>
            </a:r>
            <a:r>
              <a:rPr lang="sl-SI" sz="2200" dirty="0" smtClean="0">
                <a:hlinkClick r:id="rId8"/>
              </a:rPr>
              <a:t>www.slovenia.info/sl/destinacije/regije/alpska-slovenija/kranj</a:t>
            </a:r>
            <a:endParaRPr lang="sl-SI" sz="2200" dirty="0" smtClean="0"/>
          </a:p>
          <a:p>
            <a:r>
              <a:rPr lang="sl-SI" sz="2200" dirty="0">
                <a:hlinkClick r:id="rId9"/>
              </a:rPr>
              <a:t>https://eu.eventscloud.com/ehome/200180839/infoljubljana</a:t>
            </a:r>
            <a:r>
              <a:rPr lang="sl-SI" sz="2200" dirty="0" smtClean="0">
                <a:hlinkClick r:id="rId9"/>
              </a:rPr>
              <a:t>/</a:t>
            </a:r>
            <a:endParaRPr lang="sl-SI" sz="2200" dirty="0" smtClean="0"/>
          </a:p>
          <a:p>
            <a:r>
              <a:rPr lang="sl-SI" sz="2200" dirty="0">
                <a:hlinkClick r:id="rId10"/>
              </a:rPr>
              <a:t>https://www.slovenskenovice.si/novice/slovenija/sveti-gori-pravijo-knapovska-pljuca</a:t>
            </a:r>
            <a:r>
              <a:rPr lang="sl-SI" sz="2200" dirty="0" smtClean="0">
                <a:hlinkClick r:id="rId10"/>
              </a:rPr>
              <a:t>/</a:t>
            </a:r>
            <a:endParaRPr lang="sl-SI" sz="2200" dirty="0" smtClean="0"/>
          </a:p>
          <a:p>
            <a:r>
              <a:rPr lang="sl-SI" sz="2200" dirty="0">
                <a:hlinkClick r:id="rId11"/>
              </a:rPr>
              <a:t>https://prijetnodomace.si/top-dozivetja/cistercijanski-samostan-sticna</a:t>
            </a:r>
            <a:r>
              <a:rPr lang="sl-SI" sz="2200" dirty="0" smtClean="0">
                <a:hlinkClick r:id="rId11"/>
              </a:rPr>
              <a:t>/</a:t>
            </a:r>
            <a:endParaRPr lang="sl-SI" sz="2200" dirty="0" smtClean="0"/>
          </a:p>
          <a:p>
            <a:r>
              <a:rPr lang="sl-SI" sz="2200" dirty="0">
                <a:hlinkClick r:id="rId12"/>
              </a:rPr>
              <a:t>https://www.visit-idrija.si</a:t>
            </a:r>
            <a:r>
              <a:rPr lang="sl-SI" sz="2200" dirty="0" smtClean="0">
                <a:hlinkClick r:id="rId12"/>
              </a:rPr>
              <a:t>/</a:t>
            </a:r>
            <a:endParaRPr lang="sl-SI" sz="2200" dirty="0" smtClean="0"/>
          </a:p>
          <a:p>
            <a:r>
              <a:rPr lang="sl-SI" sz="2200" dirty="0">
                <a:hlinkClick r:id="rId13"/>
              </a:rPr>
              <a:t>https://www.kendov-dvorec.com/dozivetja/idrijske-cipke</a:t>
            </a:r>
            <a:r>
              <a:rPr lang="sl-SI" sz="2200" dirty="0" smtClean="0">
                <a:hlinkClick r:id="rId13"/>
              </a:rPr>
              <a:t>/</a:t>
            </a:r>
            <a:endParaRPr lang="sl-SI" sz="2200" dirty="0" smtClean="0"/>
          </a:p>
          <a:p>
            <a:r>
              <a:rPr lang="sl-SI" sz="2200" dirty="0">
                <a:hlinkClick r:id="rId14"/>
              </a:rPr>
              <a:t>https://</a:t>
            </a:r>
            <a:r>
              <a:rPr lang="sl-SI" sz="2200" dirty="0" smtClean="0">
                <a:hlinkClick r:id="rId14"/>
              </a:rPr>
              <a:t>odpiralnicasi.com/spots/narodni-muzej-slovenije-ljubljana-presernova-cesta-a774d825a4</a:t>
            </a:r>
            <a:endParaRPr lang="sl-SI" sz="2200" dirty="0" smtClean="0"/>
          </a:p>
          <a:p>
            <a:r>
              <a:rPr lang="sl-SI" sz="2200" dirty="0">
                <a:hlinkClick r:id="rId15"/>
              </a:rPr>
              <a:t>https://www.soca-valley.com/sl/znamenitosti/prva-svetovna-vojna/kobariski-muzej</a:t>
            </a:r>
            <a:r>
              <a:rPr lang="sl-SI" sz="2200" dirty="0" smtClean="0">
                <a:hlinkClick r:id="rId15"/>
              </a:rPr>
              <a:t>/</a:t>
            </a:r>
            <a:endParaRPr lang="sl-SI" sz="2200" dirty="0" smtClean="0"/>
          </a:p>
          <a:p>
            <a:endParaRPr lang="sl-SI" sz="1600" dirty="0" smtClean="0"/>
          </a:p>
          <a:p>
            <a:endParaRPr lang="sl-SI" sz="1200" dirty="0" smtClean="0"/>
          </a:p>
          <a:p>
            <a:endParaRPr lang="sl-SI" sz="1200" dirty="0" smtClean="0"/>
          </a:p>
          <a:p>
            <a:endParaRPr lang="sl-SI" sz="2400" dirty="0" smtClean="0"/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59955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369194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1141413" y="1210615"/>
            <a:ext cx="9905998" cy="4580586"/>
          </a:xfrm>
        </p:spPr>
        <p:txBody>
          <a:bodyPr/>
          <a:lstStyle/>
          <a:p>
            <a:r>
              <a:rPr lang="sl-SI" sz="1200" dirty="0">
                <a:hlinkClick r:id="rId2"/>
              </a:rPr>
              <a:t>https://</a:t>
            </a:r>
            <a:r>
              <a:rPr lang="sl-SI" sz="1200" dirty="0" smtClean="0">
                <a:hlinkClick r:id="rId2"/>
              </a:rPr>
              <a:t>www.visitvrhnika.si/si/o-vrhniki/zanimivosti-vseh-vrst/najstarejse-kolo-na-svetu</a:t>
            </a:r>
            <a:endParaRPr lang="sl-SI" sz="1200" dirty="0" smtClean="0"/>
          </a:p>
          <a:p>
            <a:r>
              <a:rPr lang="sl-SI" sz="1200" dirty="0">
                <a:hlinkClick r:id="rId3"/>
              </a:rPr>
              <a:t>http://</a:t>
            </a:r>
            <a:r>
              <a:rPr lang="sl-SI" sz="1200" dirty="0" smtClean="0">
                <a:hlinkClick r:id="rId3"/>
              </a:rPr>
              <a:t>www.crnavas.si/o-crni-vasi-in-ljubljanskem-barju/unesco-na-ljubljanskem-barju</a:t>
            </a:r>
            <a:endParaRPr lang="sl-SI" sz="1200" dirty="0" smtClean="0"/>
          </a:p>
          <a:p>
            <a:r>
              <a:rPr lang="sl-SI" sz="1200" dirty="0">
                <a:hlinkClick r:id="rId4"/>
              </a:rPr>
              <a:t>https://mynight.si/venue/ljubljanski-grad</a:t>
            </a:r>
            <a:r>
              <a:rPr lang="sl-SI" sz="1200" dirty="0" smtClean="0">
                <a:hlinkClick r:id="rId4"/>
              </a:rPr>
              <a:t>/</a:t>
            </a:r>
            <a:r>
              <a:rPr lang="sl-SI" sz="1200" dirty="0" smtClean="0"/>
              <a:t> </a:t>
            </a:r>
          </a:p>
          <a:p>
            <a:r>
              <a:rPr lang="sl-SI" sz="12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5"/>
              </a:rPr>
              <a:t>https://turisticni-novinarji.si/2020/05/13/blejci-povezano-v-resevanje-turisticne-krize</a:t>
            </a:r>
            <a:r>
              <a:rPr lang="sl-SI" sz="12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5"/>
              </a:rPr>
              <a:t>/</a:t>
            </a:r>
            <a:endParaRPr lang="sl-SI" sz="12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6"/>
              </a:rPr>
              <a:t>https://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6"/>
              </a:rPr>
              <a:t>kraji.eu/slovenija/grad_brdo/slo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</a:rPr>
              <a:t> </a:t>
            </a: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7"/>
              </a:rPr>
              <a:t>https://mojsvet.info/predjamski-grad-orlovsko-gnezdo-viteza-erazma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7"/>
              </a:rPr>
              <a:t>/</a:t>
            </a:r>
            <a:endParaRPr lang="sl-SI" sz="14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8"/>
              </a:rPr>
              <a:t>http://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8"/>
              </a:rPr>
              <a:t>www.otocec.si/turizem/znamenitosti/grad_otocec.php</a:t>
            </a:r>
            <a:endParaRPr lang="sl-SI" sz="14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9"/>
              </a:rPr>
              <a:t>https://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9"/>
              </a:rPr>
              <a:t>www.booking.com/hotel/si/golf-grad-mokrice.sl.html</a:t>
            </a:r>
            <a:endParaRPr lang="sl-SI" sz="14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0"/>
              </a:rPr>
              <a:t>https://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0"/>
              </a:rPr>
              <a:t>www.nms.si/si/nacrtujte-obisk/kje-smo/grad-sneznik</a:t>
            </a:r>
            <a:endParaRPr lang="sl-SI" sz="14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1"/>
              </a:rPr>
              <a:t>https://www.bohinj.si/atrakcije/triglavski-narodni-park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1"/>
              </a:rPr>
              <a:t>/</a:t>
            </a:r>
            <a:endParaRPr lang="sl-SI" sz="14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2"/>
              </a:rPr>
              <a:t>https://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2"/>
              </a:rPr>
              <a:t>siol.net/sportal/naj-planinska-koca/prvic-v-zgodovini-aljazev-stolp-bo-jutri-zapustil-vrh-triglava-477032</a:t>
            </a:r>
            <a:endParaRPr lang="sl-SI" sz="1400" dirty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3"/>
              </a:rPr>
              <a:t>https://val202.rtvslo.si/2018/03/nedeljski-izlet-59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3"/>
              </a:rPr>
              <a:t>/</a:t>
            </a:r>
            <a:endParaRPr lang="sl-SI" sz="14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  <a:p>
            <a:r>
              <a:rPr lang="sl-SI" sz="1400" dirty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4"/>
              </a:rPr>
              <a:t>https://www.nadlani.si/potovanja/velika-planina</a:t>
            </a:r>
            <a:r>
              <a:rPr lang="sl-SI" sz="1400" dirty="0" smtClean="0"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</a:effectLst>
                <a:hlinkClick r:id="rId14"/>
              </a:rPr>
              <a:t>/</a:t>
            </a:r>
            <a:endParaRPr lang="sl-SI" sz="1400" dirty="0" smtClean="0">
              <a:effectLst>
                <a:glow rad="38100">
                  <a:schemeClr val="bg1">
                    <a:lumMod val="50000"/>
                    <a:lumOff val="50000"/>
                    <a:alpha val="2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376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0456" y="609600"/>
            <a:ext cx="11681138" cy="5559380"/>
          </a:xfrm>
        </p:spPr>
        <p:txBody>
          <a:bodyPr/>
          <a:lstStyle/>
          <a:p>
            <a:r>
              <a:rPr lang="sl-SI" dirty="0" smtClean="0"/>
              <a:t/>
            </a:r>
            <a:br>
              <a:rPr lang="sl-SI" dirty="0" smtClean="0"/>
            </a:br>
            <a:r>
              <a:rPr lang="sl-SI" dirty="0"/>
              <a:t/>
            </a:r>
            <a:br>
              <a:rPr lang="sl-SI" dirty="0"/>
            </a:br>
            <a:r>
              <a:rPr lang="sl-SI" dirty="0" smtClean="0"/>
              <a:t/>
            </a:r>
            <a:br>
              <a:rPr lang="sl-SI" dirty="0" smtClean="0"/>
            </a:br>
            <a:r>
              <a:rPr lang="sl-SI" dirty="0" smtClean="0"/>
              <a:t>                                  </a:t>
            </a:r>
            <a:br>
              <a:rPr lang="sl-SI" dirty="0" smtClean="0"/>
            </a:b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9" y="225618"/>
            <a:ext cx="3609903" cy="3609903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609" y="2562896"/>
            <a:ext cx="4295608" cy="2756079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54" y="225618"/>
            <a:ext cx="4726930" cy="2948423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1017431" y="3938551"/>
            <a:ext cx="1944710" cy="4765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Hayracks</a:t>
            </a:r>
            <a:endParaRPr lang="sl-SI" dirty="0"/>
          </a:p>
        </p:txBody>
      </p:sp>
      <p:sp>
        <p:nvSpPr>
          <p:cNvPr id="9" name="Pravokotnik 8"/>
          <p:cNvSpPr/>
          <p:nvPr/>
        </p:nvSpPr>
        <p:spPr>
          <a:xfrm>
            <a:off x="4314765" y="5432500"/>
            <a:ext cx="3477296" cy="5409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W</a:t>
            </a:r>
            <a:r>
              <a:rPr lang="en-US" dirty="0" err="1" smtClean="0"/>
              <a:t>ater</a:t>
            </a:r>
            <a:r>
              <a:rPr lang="en-US" dirty="0" smtClean="0"/>
              <a:t> </a:t>
            </a:r>
            <a:r>
              <a:rPr lang="en-US" dirty="0"/>
              <a:t>mills </a:t>
            </a:r>
            <a:r>
              <a:rPr lang="sl-SI" dirty="0"/>
              <a:t>-</a:t>
            </a:r>
            <a:r>
              <a:rPr lang="en-US" dirty="0"/>
              <a:t> the Mura mill</a:t>
            </a:r>
            <a:endParaRPr lang="sl-SI" dirty="0"/>
          </a:p>
        </p:txBody>
      </p:sp>
      <p:sp>
        <p:nvSpPr>
          <p:cNvPr id="10" name="Pravokotnik 9"/>
          <p:cNvSpPr/>
          <p:nvPr/>
        </p:nvSpPr>
        <p:spPr>
          <a:xfrm>
            <a:off x="8127306" y="2987297"/>
            <a:ext cx="3799651" cy="5280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Salt</a:t>
            </a:r>
            <a:r>
              <a:rPr lang="sl-SI" dirty="0" smtClean="0"/>
              <a:t> </a:t>
            </a:r>
            <a:r>
              <a:rPr lang="sl-SI" dirty="0" err="1"/>
              <a:t>pans</a:t>
            </a:r>
            <a:r>
              <a:rPr lang="sl-SI" dirty="0"/>
              <a:t> - </a:t>
            </a:r>
            <a:r>
              <a:rPr lang="sl-SI" dirty="0" err="1"/>
              <a:t>the</a:t>
            </a:r>
            <a:r>
              <a:rPr lang="sl-SI" dirty="0"/>
              <a:t> Sečovlje </a:t>
            </a:r>
            <a:r>
              <a:rPr lang="sl-SI" dirty="0" err="1"/>
              <a:t>salt</a:t>
            </a:r>
            <a:r>
              <a:rPr lang="sl-SI" dirty="0"/>
              <a:t> </a:t>
            </a:r>
            <a:r>
              <a:rPr lang="sl-SI" dirty="0" err="1"/>
              <a:t>pans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878266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5894231"/>
          </a:xfrm>
        </p:spPr>
        <p:txBody>
          <a:bodyPr/>
          <a:lstStyle/>
          <a:p>
            <a:r>
              <a:rPr lang="sl-SI" sz="1600" dirty="0" smtClean="0"/>
              <a:t>             </a:t>
            </a:r>
            <a:endParaRPr lang="sl-SI" sz="1600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26" y="266700"/>
            <a:ext cx="4562526" cy="304317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684" y="349535"/>
            <a:ext cx="5665714" cy="2960335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9405" y="3479441"/>
            <a:ext cx="5476588" cy="1916806"/>
          </a:xfrm>
          <a:prstGeom prst="rect">
            <a:avLst/>
          </a:prstGeom>
        </p:spPr>
      </p:pic>
      <p:sp>
        <p:nvSpPr>
          <p:cNvPr id="14" name="Pravokotnik 13"/>
          <p:cNvSpPr/>
          <p:nvPr/>
        </p:nvSpPr>
        <p:spPr>
          <a:xfrm>
            <a:off x="8429541" y="3017948"/>
            <a:ext cx="2163651" cy="4614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Piran</a:t>
            </a:r>
            <a:endParaRPr lang="sl-SI" dirty="0"/>
          </a:p>
        </p:txBody>
      </p:sp>
      <p:sp>
        <p:nvSpPr>
          <p:cNvPr id="15" name="Pravokotnik 14"/>
          <p:cNvSpPr/>
          <p:nvPr/>
        </p:nvSpPr>
        <p:spPr>
          <a:xfrm>
            <a:off x="4262907" y="5606941"/>
            <a:ext cx="2472743" cy="4893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Škofja Loka</a:t>
            </a:r>
            <a:endParaRPr lang="sl-SI" dirty="0"/>
          </a:p>
        </p:txBody>
      </p:sp>
      <p:sp>
        <p:nvSpPr>
          <p:cNvPr id="16" name="Pravokotnik 15"/>
          <p:cNvSpPr/>
          <p:nvPr/>
        </p:nvSpPr>
        <p:spPr>
          <a:xfrm>
            <a:off x="685620" y="3182688"/>
            <a:ext cx="2035715" cy="4861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Ptuj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43897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954" y="786683"/>
            <a:ext cx="6251060" cy="312553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81" y="2508545"/>
            <a:ext cx="5758285" cy="3239036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596980" y="4088609"/>
            <a:ext cx="2743200" cy="6113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Kranj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7212169" y="5885645"/>
            <a:ext cx="3322749" cy="605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Ljubljana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5146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29" y="823257"/>
            <a:ext cx="5125101" cy="3412628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380" y="823256"/>
            <a:ext cx="5074031" cy="3382687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925220" y="4449542"/>
            <a:ext cx="4692717" cy="553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C</a:t>
            </a:r>
            <a:r>
              <a:rPr lang="en-US" dirty="0" err="1" smtClean="0"/>
              <a:t>hurch</a:t>
            </a:r>
            <a:r>
              <a:rPr lang="en-US" dirty="0" smtClean="0"/>
              <a:t> </a:t>
            </a:r>
            <a:r>
              <a:rPr lang="en-US" dirty="0"/>
              <a:t>at Sveta </a:t>
            </a:r>
            <a:r>
              <a:rPr lang="en-US" dirty="0" err="1"/>
              <a:t>gora</a:t>
            </a:r>
            <a:r>
              <a:rPr lang="en-US" dirty="0"/>
              <a:t> near </a:t>
            </a:r>
            <a:r>
              <a:rPr lang="en-US" dirty="0" err="1"/>
              <a:t>Ptuj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6932733" y="4449542"/>
            <a:ext cx="3155324" cy="5603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 smtClean="0"/>
              <a:t>The</a:t>
            </a:r>
            <a:r>
              <a:rPr lang="sl-SI" dirty="0" smtClean="0"/>
              <a:t> </a:t>
            </a:r>
            <a:r>
              <a:rPr lang="sl-SI" dirty="0"/>
              <a:t>Stična</a:t>
            </a:r>
          </a:p>
        </p:txBody>
      </p:sp>
    </p:spTree>
    <p:extLst>
      <p:ext uri="{BB962C8B-B14F-4D97-AF65-F5344CB8AC3E}">
        <p14:creationId xmlns:p14="http://schemas.microsoft.com/office/powerpoint/2010/main" val="63359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 dirty="0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55" y="194256"/>
            <a:ext cx="5856181" cy="3074495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246" y="194256"/>
            <a:ext cx="5417512" cy="3074495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143555" y="3324716"/>
            <a:ext cx="2369712" cy="5795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Idrija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8910800" y="3381441"/>
            <a:ext cx="2768958" cy="6053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/>
              <a:t>Idrija </a:t>
            </a:r>
            <a:r>
              <a:rPr lang="sl-SI" dirty="0" err="1"/>
              <a:t>lace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040" y="3324716"/>
            <a:ext cx="5139622" cy="342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8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41" y="1288960"/>
            <a:ext cx="5135671" cy="3124200"/>
          </a:xfr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479" y="1057140"/>
            <a:ext cx="5098604" cy="3823953"/>
          </a:xfrm>
          <a:prstGeom prst="rect">
            <a:avLst/>
          </a:prstGeom>
        </p:spPr>
      </p:pic>
      <p:sp>
        <p:nvSpPr>
          <p:cNvPr id="6" name="Pravokotnik 5"/>
          <p:cNvSpPr/>
          <p:nvPr/>
        </p:nvSpPr>
        <p:spPr>
          <a:xfrm>
            <a:off x="1275008" y="4610637"/>
            <a:ext cx="4288665" cy="5924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T</a:t>
            </a:r>
            <a:r>
              <a:rPr lang="en-US" dirty="0" smtClean="0"/>
              <a:t>he </a:t>
            </a:r>
            <a:r>
              <a:rPr lang="en-US" dirty="0"/>
              <a:t>national general museums in Ljubljana</a:t>
            </a:r>
            <a:endParaRPr lang="sl-SI" dirty="0"/>
          </a:p>
        </p:txBody>
      </p:sp>
      <p:sp>
        <p:nvSpPr>
          <p:cNvPr id="7" name="Pravokotnik 6"/>
          <p:cNvSpPr/>
          <p:nvPr/>
        </p:nvSpPr>
        <p:spPr>
          <a:xfrm>
            <a:off x="7090240" y="5045297"/>
            <a:ext cx="3181082" cy="566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/>
              <a:t>Kobarid museum</a:t>
            </a:r>
          </a:p>
        </p:txBody>
      </p:sp>
    </p:spTree>
    <p:extLst>
      <p:ext uri="{BB962C8B-B14F-4D97-AF65-F5344CB8AC3E}">
        <p14:creationId xmlns:p14="http://schemas.microsoft.com/office/powerpoint/2010/main" val="405677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l-SI"/>
          </a:p>
        </p:txBody>
      </p:sp>
      <p:pic>
        <p:nvPicPr>
          <p:cNvPr id="5" name="Označba mesta vsebin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43" y="952500"/>
            <a:ext cx="4691290" cy="3124200"/>
          </a:xfr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320" y="952500"/>
            <a:ext cx="5632361" cy="3124200"/>
          </a:xfrm>
          <a:prstGeom prst="rect">
            <a:avLst/>
          </a:prstGeom>
        </p:spPr>
      </p:pic>
      <p:sp>
        <p:nvSpPr>
          <p:cNvPr id="7" name="Pravokotnik 6"/>
          <p:cNvSpPr/>
          <p:nvPr/>
        </p:nvSpPr>
        <p:spPr>
          <a:xfrm>
            <a:off x="1277714" y="4250028"/>
            <a:ext cx="3812147" cy="8113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oldest wheel with an axle in the world</a:t>
            </a:r>
            <a:endParaRPr lang="sl-SI" dirty="0"/>
          </a:p>
        </p:txBody>
      </p:sp>
      <p:sp>
        <p:nvSpPr>
          <p:cNvPr id="8" name="Pravokotnik 7"/>
          <p:cNvSpPr/>
          <p:nvPr/>
        </p:nvSpPr>
        <p:spPr>
          <a:xfrm>
            <a:off x="6609108" y="4250028"/>
            <a:ext cx="3850784" cy="5537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Pile-</a:t>
            </a:r>
            <a:r>
              <a:rPr lang="sl-SI" dirty="0" err="1" smtClean="0"/>
              <a:t>dwelling</a:t>
            </a:r>
            <a:r>
              <a:rPr lang="sl-SI" dirty="0" smtClean="0"/>
              <a:t> </a:t>
            </a:r>
            <a:r>
              <a:rPr lang="sl-SI" dirty="0" err="1"/>
              <a:t>villages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73933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201769"/>
          </a:xfrm>
        </p:spPr>
        <p:txBody>
          <a:bodyPr>
            <a:normAutofit fontScale="90000"/>
          </a:bodyPr>
          <a:lstStyle/>
          <a:p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r="3836"/>
          <a:stretch/>
        </p:blipFill>
        <p:spPr>
          <a:xfrm>
            <a:off x="838625" y="178157"/>
            <a:ext cx="3998891" cy="2882475"/>
          </a:xfrm>
        </p:spPr>
      </p:pic>
      <p:sp>
        <p:nvSpPr>
          <p:cNvPr id="6" name="Pravokotnik 5"/>
          <p:cNvSpPr/>
          <p:nvPr/>
        </p:nvSpPr>
        <p:spPr>
          <a:xfrm>
            <a:off x="1124724" y="2956654"/>
            <a:ext cx="2994339" cy="384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Ljubljana </a:t>
            </a:r>
            <a:r>
              <a:rPr lang="sl-SI" dirty="0" err="1" smtClean="0"/>
              <a:t>castle</a:t>
            </a:r>
            <a:endParaRPr lang="sl-SI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40" r="4065" b="5696"/>
          <a:stretch/>
        </p:blipFill>
        <p:spPr>
          <a:xfrm>
            <a:off x="5504560" y="180574"/>
            <a:ext cx="4682508" cy="2880058"/>
          </a:xfrm>
          <a:prstGeom prst="rect">
            <a:avLst/>
          </a:prstGeom>
        </p:spPr>
      </p:pic>
      <p:sp>
        <p:nvSpPr>
          <p:cNvPr id="8" name="Pravokotnik 7"/>
          <p:cNvSpPr/>
          <p:nvPr/>
        </p:nvSpPr>
        <p:spPr>
          <a:xfrm>
            <a:off x="5671986" y="2902714"/>
            <a:ext cx="3018591" cy="3268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Bled </a:t>
            </a:r>
            <a:r>
              <a:rPr lang="sl-SI" dirty="0" err="1" smtClean="0"/>
              <a:t>castle</a:t>
            </a:r>
            <a:endParaRPr lang="sl-SI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8" t="12761" r="5632" b="13775"/>
          <a:stretch/>
        </p:blipFill>
        <p:spPr>
          <a:xfrm>
            <a:off x="831263" y="3564524"/>
            <a:ext cx="4120083" cy="2571484"/>
          </a:xfrm>
          <a:prstGeom prst="rect">
            <a:avLst/>
          </a:prstGeom>
        </p:spPr>
      </p:pic>
      <p:sp>
        <p:nvSpPr>
          <p:cNvPr id="10" name="Pravokotnik 9"/>
          <p:cNvSpPr/>
          <p:nvPr/>
        </p:nvSpPr>
        <p:spPr>
          <a:xfrm>
            <a:off x="1141413" y="6085269"/>
            <a:ext cx="2671324" cy="2575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Ptuj </a:t>
            </a:r>
            <a:r>
              <a:rPr lang="sl-SI" dirty="0" err="1" smtClean="0"/>
              <a:t>castle</a:t>
            </a:r>
            <a:endParaRPr lang="sl-SI" dirty="0"/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986" y="3502982"/>
            <a:ext cx="3974290" cy="2639500"/>
          </a:xfrm>
          <a:prstGeom prst="rect">
            <a:avLst/>
          </a:prstGeom>
        </p:spPr>
      </p:pic>
      <p:sp>
        <p:nvSpPr>
          <p:cNvPr id="12" name="Pravokotnik 11"/>
          <p:cNvSpPr/>
          <p:nvPr/>
        </p:nvSpPr>
        <p:spPr>
          <a:xfrm>
            <a:off x="5898524" y="5997595"/>
            <a:ext cx="2253803" cy="28977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/>
              <a:t>Brdo </a:t>
            </a:r>
            <a:r>
              <a:rPr lang="sl-SI" dirty="0" err="1" smtClean="0"/>
              <a:t>castle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87486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rež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7AC48CADF00B41871C722ED28DC89C" ma:contentTypeVersion="3" ma:contentTypeDescription="Create a new document." ma:contentTypeScope="" ma:versionID="c4e2cd63ec0786614d8a825a622d2354">
  <xsd:schema xmlns:xsd="http://www.w3.org/2001/XMLSchema" xmlns:xs="http://www.w3.org/2001/XMLSchema" xmlns:p="http://schemas.microsoft.com/office/2006/metadata/properties" xmlns:ns2="f0eb32b0-7ab3-438b-9c3b-6d80dda2ffd7" targetNamespace="http://schemas.microsoft.com/office/2006/metadata/properties" ma:root="true" ma:fieldsID="e8463dc37027bca40c73f9a8af574af3" ns2:_="">
    <xsd:import namespace="f0eb32b0-7ab3-438b-9c3b-6d80dda2ff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eb32b0-7ab3-438b-9c3b-6d80dda2ff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56C3398-0AD8-4B07-A9CA-87A4287D9C2D}"/>
</file>

<file path=customXml/itemProps2.xml><?xml version="1.0" encoding="utf-8"?>
<ds:datastoreItem xmlns:ds="http://schemas.openxmlformats.org/officeDocument/2006/customXml" ds:itemID="{0DFBE1D0-1AFC-4DDD-8A8B-027F1968F7C0}"/>
</file>

<file path=customXml/itemProps3.xml><?xml version="1.0" encoding="utf-8"?>
<ds:datastoreItem xmlns:ds="http://schemas.openxmlformats.org/officeDocument/2006/customXml" ds:itemID="{0A5FFB36-B73E-4220-B192-0EF11B6A30B0}"/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TM03457485[[fn=Mreža]]</Template>
  <TotalTime>188</TotalTime>
  <Words>183</Words>
  <Application>Microsoft Office PowerPoint</Application>
  <PresentationFormat>Širokozaslonsko</PresentationFormat>
  <Paragraphs>67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8" baseType="lpstr">
      <vt:lpstr>Arial</vt:lpstr>
      <vt:lpstr>Century Gothic</vt:lpstr>
      <vt:lpstr>Mreža</vt:lpstr>
      <vt:lpstr>The Cultural Heritage of Slovenia </vt:lpstr>
      <vt:lpstr>                                      </vt:lpstr>
      <vt:lpstr>           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Sources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Cultural Heritage of Slovenia</dc:title>
  <dc:creator>User</dc:creator>
  <cp:lastModifiedBy>User</cp:lastModifiedBy>
  <cp:revision>17</cp:revision>
  <dcterms:created xsi:type="dcterms:W3CDTF">2021-05-05T19:08:59Z</dcterms:created>
  <dcterms:modified xsi:type="dcterms:W3CDTF">2021-05-05T22:20:44Z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0x010100187AC48CADF00B41871C722ED28DC89C</vt:lpwstr>
  </property>
</Properties>
</file>