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4" r:id="rId4"/>
    <p:sldId id="273" r:id="rId5"/>
    <p:sldId id="272" r:id="rId6"/>
    <p:sldId id="259" r:id="rId7"/>
    <p:sldId id="260" r:id="rId8"/>
    <p:sldId id="261" r:id="rId9"/>
    <p:sldId id="275" r:id="rId10"/>
    <p:sldId id="262" r:id="rId11"/>
    <p:sldId id="264" r:id="rId12"/>
    <p:sldId id="257" r:id="rId13"/>
    <p:sldId id="276" r:id="rId14"/>
    <p:sldId id="265" r:id="rId15"/>
    <p:sldId id="282" r:id="rId16"/>
    <p:sldId id="281" r:id="rId17"/>
    <p:sldId id="268" r:id="rId18"/>
    <p:sldId id="277" r:id="rId19"/>
    <p:sldId id="267" r:id="rId20"/>
    <p:sldId id="269" r:id="rId21"/>
    <p:sldId id="278" r:id="rId22"/>
    <p:sldId id="270" r:id="rId23"/>
    <p:sldId id="279" r:id="rId24"/>
    <p:sldId id="258" r:id="rId25"/>
    <p:sldId id="280" r:id="rId26"/>
  </p:sldIdLst>
  <p:sldSz cx="12192000" cy="6858000"/>
  <p:notesSz cx="6797675" cy="9928225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24" autoAdjust="0"/>
  </p:normalViewPr>
  <p:slideViewPr>
    <p:cSldViewPr snapToGrid="0">
      <p:cViewPr varScale="1">
        <p:scale>
          <a:sx n="84" d="100"/>
          <a:sy n="84" d="100"/>
        </p:scale>
        <p:origin x="73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892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580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224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4277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538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535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957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4598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710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124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8315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05A61-C533-4CFF-9093-D4944B3808D2}" type="datetimeFigureOut">
              <a:rPr lang="sl-SI" smtClean="0"/>
              <a:pPr/>
              <a:t>13. 06. 2018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CE276-826F-402E-A25E-F28086909F07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880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29565" y="1002388"/>
            <a:ext cx="11532870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sl-SI" altLang="sl-SI" sz="4000" b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Physicochemical</a:t>
            </a:r>
            <a:r>
              <a:rPr lang="sl-SI" altLang="sl-SI" sz="40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sl-SI" altLang="sl-SI" sz="4000" b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and</a:t>
            </a:r>
            <a:r>
              <a:rPr lang="sl-SI" altLang="sl-SI" sz="40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sl-SI" altLang="sl-SI" sz="4000" b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biological</a:t>
            </a:r>
            <a:r>
              <a:rPr lang="sl-SI" altLang="sl-SI" sz="40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sl-SI" altLang="sl-SI" sz="4000" b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state</a:t>
            </a:r>
            <a:r>
              <a:rPr lang="sl-SI" altLang="sl-SI" sz="40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sl-SI" altLang="sl-SI" sz="4000" b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of</a:t>
            </a:r>
            <a:r>
              <a:rPr lang="sl-SI" altLang="sl-SI" sz="40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sl-SI" altLang="sl-SI" sz="4000" b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selected</a:t>
            </a:r>
            <a:r>
              <a:rPr lang="sl-SI" altLang="sl-SI" sz="40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sl-SI" altLang="sl-SI" sz="4000" b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water</a:t>
            </a:r>
            <a:r>
              <a:rPr lang="sl-SI" altLang="sl-SI" sz="40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sl-SI" altLang="sl-SI" sz="4000" b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ecosystems</a:t>
            </a:r>
            <a:r>
              <a:rPr lang="sl-SI" altLang="sl-SI" sz="40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 in Alpine </a:t>
            </a:r>
            <a:r>
              <a:rPr lang="sl-SI" altLang="sl-SI" sz="4000" b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space</a:t>
            </a:r>
            <a:endParaRPr lang="sl-SI" altLang="sl-SI" sz="4000" b="1" smtClean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endParaRPr lang="sl-SI" altLang="sl-SI" sz="1000" b="1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sl-SI" altLang="sl-SI" sz="2000" b="1" dirty="0" smtClean="0">
                <a:solidFill>
                  <a:schemeClr val="tx1"/>
                </a:solidFill>
                <a:latin typeface="+mj-lt"/>
              </a:rPr>
              <a:t>REPORTAGE OF THE PILOT </a:t>
            </a:r>
            <a:r>
              <a:rPr lang="sl-SI" altLang="sl-SI" sz="2000" b="1" dirty="0" smtClean="0">
                <a:solidFill>
                  <a:schemeClr val="tx1"/>
                </a:solidFill>
                <a:latin typeface="+mj-lt"/>
              </a:rPr>
              <a:t>ACTION</a:t>
            </a:r>
          </a:p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sl-SI" altLang="sl-SI" sz="2000" b="1" dirty="0" err="1" smtClean="0">
                <a:solidFill>
                  <a:schemeClr val="tx1"/>
                </a:solidFill>
                <a:latin typeface="+mj-lt"/>
              </a:rPr>
              <a:t>May</a:t>
            </a:r>
            <a:r>
              <a:rPr lang="sl-SI" altLang="sl-SI" sz="2000" b="1" dirty="0" smtClean="0">
                <a:solidFill>
                  <a:schemeClr val="tx1"/>
                </a:solidFill>
                <a:latin typeface="+mj-lt"/>
              </a:rPr>
              <a:t> 31st 2018</a:t>
            </a:r>
            <a:endParaRPr lang="sl-SI" altLang="sl-SI" sz="2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253088"/>
            <a:ext cx="2068512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253088"/>
            <a:ext cx="1423988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770613"/>
            <a:ext cx="33147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432476"/>
            <a:ext cx="1695450" cy="78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035" y="337907"/>
            <a:ext cx="17716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9"/>
          <a:stretch/>
        </p:blipFill>
        <p:spPr bwMode="auto">
          <a:xfrm>
            <a:off x="4247063" y="3743007"/>
            <a:ext cx="369787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Podnaslov 2"/>
          <p:cNvSpPr>
            <a:spLocks noGrp="1"/>
          </p:cNvSpPr>
          <p:nvPr>
            <p:ph type="subTitle" idx="1"/>
          </p:nvPr>
        </p:nvSpPr>
        <p:spPr>
          <a:xfrm>
            <a:off x="1524000" y="5474970"/>
            <a:ext cx="9144000" cy="1588770"/>
          </a:xfrm>
        </p:spPr>
        <p:txBody>
          <a:bodyPr>
            <a:normAutofit/>
          </a:bodyPr>
          <a:lstStyle/>
          <a:p>
            <a:pPr algn="ctr"/>
            <a:r>
              <a:rPr lang="sl-SI" dirty="0" smtClean="0">
                <a:latin typeface="+mj-lt"/>
              </a:rPr>
              <a:t>Teren v TNP v okviru modula Ekološke analize in monitoring</a:t>
            </a:r>
            <a:endParaRPr lang="sl-SI" dirty="0" smtClean="0">
              <a:latin typeface="+mj-lt"/>
            </a:endParaRPr>
          </a:p>
          <a:p>
            <a:pPr algn="ctr"/>
            <a:r>
              <a:rPr lang="sl-SI" dirty="0" smtClean="0">
                <a:latin typeface="+mj-lt"/>
              </a:rPr>
              <a:t>Mentorja: prof. </a:t>
            </a:r>
            <a:r>
              <a:rPr lang="sl-SI" dirty="0" smtClean="0">
                <a:latin typeface="+mj-lt"/>
              </a:rPr>
              <a:t>Anita Zupanc in </a:t>
            </a:r>
            <a:r>
              <a:rPr lang="sl-SI" dirty="0" smtClean="0">
                <a:latin typeface="+mj-lt"/>
              </a:rPr>
              <a:t>prof. </a:t>
            </a:r>
            <a:r>
              <a:rPr lang="sl-SI" dirty="0" smtClean="0">
                <a:latin typeface="+mj-lt"/>
              </a:rPr>
              <a:t>Urška Kleč</a:t>
            </a:r>
            <a:endParaRPr lang="sl-SI" dirty="0" smtClean="0">
              <a:latin typeface="+mj-lt"/>
            </a:endParaRPr>
          </a:p>
          <a:p>
            <a:pPr algn="ctr"/>
            <a:r>
              <a:rPr lang="sl-SI" dirty="0" smtClean="0">
                <a:latin typeface="+mj-lt"/>
              </a:rPr>
              <a:t>Zunanji strokovnjak </a:t>
            </a:r>
            <a:r>
              <a:rPr lang="sl-SI" dirty="0" smtClean="0">
                <a:latin typeface="+mj-lt"/>
              </a:rPr>
              <a:t>iz TNP: </a:t>
            </a:r>
            <a:r>
              <a:rPr lang="sl-SI" dirty="0" smtClean="0">
                <a:latin typeface="+mj-lt"/>
              </a:rPr>
              <a:t>mag. Tanja </a:t>
            </a:r>
            <a:r>
              <a:rPr lang="sl-SI" dirty="0" err="1" smtClean="0">
                <a:latin typeface="+mj-lt"/>
              </a:rPr>
              <a:t>Menegalija</a:t>
            </a:r>
            <a:endParaRPr lang="sl-SI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8525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14" y="3258000"/>
            <a:ext cx="4800000" cy="3600000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34"/>
          <a:stretch>
            <a:fillRect/>
          </a:stretch>
        </p:blipFill>
        <p:spPr>
          <a:xfrm>
            <a:off x="0" y="0"/>
            <a:ext cx="3425588" cy="360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00" y="3258000"/>
            <a:ext cx="4800000" cy="360000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270964" y="4583943"/>
            <a:ext cx="23266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 err="1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demonstration</a:t>
            </a:r>
            <a:r>
              <a:rPr lang="sl-SI" sz="22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l-SI" sz="2200" dirty="0" err="1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sl-SI" sz="22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l-SI" sz="2200" dirty="0" err="1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sampling</a:t>
            </a:r>
            <a:r>
              <a:rPr lang="sl-SI" sz="22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l-SI" sz="2200" dirty="0" err="1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techniques</a:t>
            </a:r>
            <a:r>
              <a:rPr lang="sl-SI" sz="22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l-SI" sz="2200" dirty="0" err="1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sl-SI" sz="22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l-SI" sz="2200" dirty="0" err="1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catching</a:t>
            </a:r>
            <a:r>
              <a:rPr lang="sl-SI" sz="22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l-SI" sz="2200" dirty="0" err="1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net</a:t>
            </a:r>
            <a:endParaRPr lang="en-GB" sz="22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Raven puščični konektor 7"/>
          <p:cNvCxnSpPr/>
          <p:nvPr/>
        </p:nvCxnSpPr>
        <p:spPr>
          <a:xfrm flipV="1">
            <a:off x="2715905" y="5609230"/>
            <a:ext cx="518615" cy="136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avokotnik 8"/>
          <p:cNvSpPr/>
          <p:nvPr/>
        </p:nvSpPr>
        <p:spPr>
          <a:xfrm>
            <a:off x="3848669" y="941695"/>
            <a:ext cx="81067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2800" b="0" dirty="0" smtClean="0">
                <a:effectLst/>
                <a:latin typeface="+mj-lt"/>
              </a:rPr>
              <a:t>…</a:t>
            </a:r>
            <a:r>
              <a:rPr lang="sl-SI" sz="2800" b="0" dirty="0" err="1" smtClean="0">
                <a:effectLst/>
                <a:latin typeface="+mj-lt"/>
              </a:rPr>
              <a:t>from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our</a:t>
            </a:r>
            <a:r>
              <a:rPr lang="sl-SI" sz="2800" b="0" dirty="0" smtClean="0">
                <a:effectLst/>
                <a:latin typeface="+mj-lt"/>
              </a:rPr>
              <a:t> 1st stop </a:t>
            </a:r>
            <a:r>
              <a:rPr lang="sl-SI" sz="2800" b="0" dirty="0" err="1" smtClean="0">
                <a:effectLst/>
                <a:latin typeface="+mj-lt"/>
              </a:rPr>
              <a:t>point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we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proceeded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our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hike</a:t>
            </a:r>
            <a:r>
              <a:rPr lang="sl-SI" sz="2800" b="0" dirty="0" smtClean="0">
                <a:effectLst/>
                <a:latin typeface="+mj-lt"/>
              </a:rPr>
              <a:t> up </a:t>
            </a:r>
            <a:r>
              <a:rPr lang="sl-SI" sz="2800" b="0" dirty="0" err="1" smtClean="0">
                <a:effectLst/>
                <a:latin typeface="+mj-lt"/>
              </a:rPr>
              <a:t>the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valley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and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the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dirty="0" smtClean="0">
                <a:latin typeface="+mj-lt"/>
              </a:rPr>
              <a:t>TNP </a:t>
            </a:r>
            <a:r>
              <a:rPr lang="sl-SI" sz="2800" dirty="0" err="1" smtClean="0">
                <a:latin typeface="+mj-lt"/>
              </a:rPr>
              <a:t>expert</a:t>
            </a:r>
            <a:r>
              <a:rPr lang="sl-SI" sz="2800" dirty="0" smtClean="0">
                <a:latin typeface="+mj-lt"/>
              </a:rPr>
              <a:t> mag. Tanja </a:t>
            </a:r>
            <a:r>
              <a:rPr lang="sl-SI" sz="2800" dirty="0" err="1" smtClean="0">
                <a:latin typeface="+mj-lt"/>
              </a:rPr>
              <a:t>Menegalija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introduced</a:t>
            </a:r>
            <a:r>
              <a:rPr lang="sl-SI" sz="2800" b="0" dirty="0" smtClean="0">
                <a:effectLst/>
                <a:latin typeface="+mj-lt"/>
              </a:rPr>
              <a:t> us </a:t>
            </a:r>
            <a:r>
              <a:rPr lang="sl-SI" sz="2800" b="0" dirty="0" err="1" smtClean="0">
                <a:effectLst/>
                <a:latin typeface="+mj-lt"/>
              </a:rPr>
              <a:t>with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ecological</a:t>
            </a:r>
            <a:r>
              <a:rPr lang="sl-SI" sz="2800" b="0" dirty="0" smtClean="0">
                <a:effectLst/>
                <a:latin typeface="+mj-lt"/>
              </a:rPr>
              <a:t> monitoring, </a:t>
            </a:r>
            <a:r>
              <a:rPr lang="sl-SI" sz="2800" b="0" dirty="0" err="1" smtClean="0">
                <a:effectLst/>
                <a:latin typeface="+mj-lt"/>
              </a:rPr>
              <a:t>sampling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methods</a:t>
            </a:r>
            <a:r>
              <a:rPr lang="sl-SI" sz="2800" dirty="0" smtClean="0">
                <a:latin typeface="+mj-lt"/>
              </a:rPr>
              <a:t>,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aquatic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invertebrates</a:t>
            </a:r>
            <a:r>
              <a:rPr lang="sl-SI" sz="2800" dirty="0" smtClean="0">
                <a:latin typeface="+mj-lt"/>
              </a:rPr>
              <a:t>.</a:t>
            </a:r>
          </a:p>
          <a:p>
            <a:pPr algn="just"/>
            <a:endParaRPr lang="sl-SI" sz="2800" b="0" dirty="0" smtClean="0">
              <a:effectLst/>
              <a:latin typeface="+mj-lt"/>
            </a:endParaRPr>
          </a:p>
          <a:p>
            <a:pPr algn="just"/>
            <a:endParaRPr lang="sl-SI" sz="2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636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/>
          <a:stretch>
            <a:fillRect/>
          </a:stretch>
        </p:blipFill>
        <p:spPr>
          <a:xfrm>
            <a:off x="8761863" y="4158000"/>
            <a:ext cx="3430137" cy="270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r="5098"/>
          <a:stretch>
            <a:fillRect/>
          </a:stretch>
        </p:blipFill>
        <p:spPr>
          <a:xfrm>
            <a:off x="5486405" y="4158000"/>
            <a:ext cx="3234519" cy="270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3"/>
          <a:stretch>
            <a:fillRect/>
          </a:stretch>
        </p:blipFill>
        <p:spPr>
          <a:xfrm rot="5400000">
            <a:off x="2471375" y="3883917"/>
            <a:ext cx="2700000" cy="324816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8000"/>
            <a:ext cx="216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1" y="356942"/>
            <a:ext cx="3840000" cy="2880000"/>
          </a:xfrm>
          <a:prstGeom prst="rect">
            <a:avLst/>
          </a:prstGeom>
        </p:spPr>
      </p:pic>
      <p:pic>
        <p:nvPicPr>
          <p:cNvPr id="2050" name="Picture 2" descr="C:\Users\TOSHIBA\Desktop\YOUrALPS\PILOTNE AKCIJE I in II FAZE\gradivo za izpeljane akcije v II fazi\Poročilo_analiza vode\slike akcije analiza vode\IMG_20180531_103601.jpg"/>
          <p:cNvPicPr>
            <a:picLocks noChangeAspect="1" noChangeArrowheads="1"/>
          </p:cNvPicPr>
          <p:nvPr/>
        </p:nvPicPr>
        <p:blipFill>
          <a:blip r:embed="rId7" cstate="print"/>
          <a:srcRect r="5434"/>
          <a:stretch>
            <a:fillRect/>
          </a:stretch>
        </p:blipFill>
        <p:spPr bwMode="auto">
          <a:xfrm>
            <a:off x="8787618" y="1378424"/>
            <a:ext cx="3404382" cy="2700000"/>
          </a:xfrm>
          <a:prstGeom prst="rect">
            <a:avLst/>
          </a:prstGeom>
          <a:noFill/>
        </p:spPr>
      </p:pic>
      <p:sp>
        <p:nvSpPr>
          <p:cNvPr id="10" name="PoljeZBesedilom 9"/>
          <p:cNvSpPr txBox="1"/>
          <p:nvPr/>
        </p:nvSpPr>
        <p:spPr>
          <a:xfrm>
            <a:off x="4514850" y="511984"/>
            <a:ext cx="39547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2400" dirty="0" smtClean="0">
                <a:latin typeface="+mj-lt"/>
              </a:rPr>
              <a:t>On </a:t>
            </a:r>
            <a:r>
              <a:rPr lang="sl-SI" sz="2400" dirty="0" err="1" smtClean="0">
                <a:latin typeface="+mj-lt"/>
              </a:rPr>
              <a:t>the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river</a:t>
            </a:r>
            <a:r>
              <a:rPr lang="sl-SI" sz="2400" dirty="0" smtClean="0">
                <a:latin typeface="+mj-lt"/>
              </a:rPr>
              <a:t> bank in </a:t>
            </a:r>
            <a:r>
              <a:rPr lang="sl-SI" sz="2400" dirty="0" err="1" smtClean="0">
                <a:latin typeface="+mj-lt"/>
              </a:rPr>
              <a:t>village</a:t>
            </a:r>
            <a:r>
              <a:rPr lang="sl-SI" sz="2400" dirty="0" smtClean="0">
                <a:latin typeface="+mj-lt"/>
              </a:rPr>
              <a:t> Krnica </a:t>
            </a:r>
            <a:r>
              <a:rPr lang="sl-SI" sz="2400" dirty="0" err="1">
                <a:latin typeface="+mj-lt"/>
              </a:rPr>
              <a:t>w</a:t>
            </a:r>
            <a:r>
              <a:rPr lang="sl-SI" sz="2400" dirty="0" err="1" smtClean="0">
                <a:latin typeface="+mj-lt"/>
              </a:rPr>
              <a:t>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tested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different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sampling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techniques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with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catching</a:t>
            </a:r>
            <a:r>
              <a:rPr lang="sl-SI" sz="2400" dirty="0" smtClean="0">
                <a:latin typeface="+mj-lt"/>
              </a:rPr>
              <a:t> net </a:t>
            </a:r>
            <a:r>
              <a:rPr lang="sl-SI" sz="2400" dirty="0" err="1" smtClean="0">
                <a:latin typeface="+mj-lt"/>
              </a:rPr>
              <a:t>and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also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gathered</a:t>
            </a:r>
            <a:r>
              <a:rPr lang="sl-SI" sz="2400" dirty="0" smtClean="0">
                <a:latin typeface="+mj-lt"/>
              </a:rPr>
              <a:t> some </a:t>
            </a:r>
            <a:r>
              <a:rPr lang="sl-SI" sz="2400" dirty="0" err="1" smtClean="0">
                <a:latin typeface="+mj-lt"/>
              </a:rPr>
              <a:t>stones</a:t>
            </a:r>
            <a:r>
              <a:rPr lang="sl-SI" sz="2400" dirty="0" smtClean="0">
                <a:latin typeface="+mj-lt"/>
              </a:rPr>
              <a:t> to </a:t>
            </a:r>
            <a:r>
              <a:rPr lang="sl-SI" sz="2400" dirty="0" err="1" smtClean="0">
                <a:latin typeface="+mj-lt"/>
              </a:rPr>
              <a:t>see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what</a:t>
            </a:r>
            <a:r>
              <a:rPr lang="sl-SI" sz="2400" dirty="0" smtClean="0">
                <a:latin typeface="+mj-lt"/>
              </a:rPr>
              <a:t> is </a:t>
            </a:r>
            <a:r>
              <a:rPr lang="sl-SI" sz="2400" dirty="0" err="1" smtClean="0">
                <a:latin typeface="+mj-lt"/>
              </a:rPr>
              <a:t>living</a:t>
            </a:r>
            <a:r>
              <a:rPr lang="sl-SI" sz="2400" dirty="0" smtClean="0">
                <a:latin typeface="+mj-lt"/>
              </a:rPr>
              <a:t> on </a:t>
            </a:r>
            <a:r>
              <a:rPr lang="sl-SI" sz="2400" dirty="0" err="1" smtClean="0">
                <a:latin typeface="+mj-lt"/>
              </a:rPr>
              <a:t>them</a:t>
            </a:r>
            <a:r>
              <a:rPr lang="sl-SI" sz="2400" dirty="0" smtClean="0">
                <a:latin typeface="+mj-lt"/>
              </a:rPr>
              <a:t>.</a:t>
            </a:r>
          </a:p>
          <a:p>
            <a:pPr algn="just"/>
            <a:endParaRPr lang="sl-SI" sz="2400" dirty="0" smtClean="0">
              <a:latin typeface="+mj-lt"/>
            </a:endParaRPr>
          </a:p>
          <a:p>
            <a:pPr algn="just"/>
            <a:r>
              <a:rPr lang="sl-SI" sz="2400" dirty="0" smtClean="0">
                <a:latin typeface="+mj-lt"/>
              </a:rPr>
              <a:t>(</a:t>
            </a:r>
            <a:r>
              <a:rPr lang="sl-SI" sz="2400" dirty="0" err="1" smtClean="0">
                <a:latin typeface="+mj-lt"/>
              </a:rPr>
              <a:t>The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water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was</a:t>
            </a:r>
            <a:r>
              <a:rPr lang="sl-SI" sz="2400" dirty="0" smtClean="0">
                <a:latin typeface="+mj-lt"/>
              </a:rPr>
              <a:t> super </a:t>
            </a:r>
            <a:r>
              <a:rPr lang="sl-SI" sz="2400" dirty="0" err="1" smtClean="0">
                <a:latin typeface="+mj-lt"/>
              </a:rPr>
              <a:t>cold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smtClean="0">
                <a:latin typeface="+mj-lt"/>
                <a:sym typeface="Wingdings" pitchFamily="2" charset="2"/>
              </a:rPr>
              <a:t>).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17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5" y="3709591"/>
            <a:ext cx="3840000" cy="2880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221" y="3695945"/>
            <a:ext cx="3840000" cy="28800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653" y="3678359"/>
            <a:ext cx="3840000" cy="288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2289" y="188362"/>
            <a:ext cx="2880000" cy="3840000"/>
          </a:xfrm>
          <a:prstGeom prst="rect">
            <a:avLst/>
          </a:prstGeom>
        </p:spPr>
      </p:pic>
      <p:sp>
        <p:nvSpPr>
          <p:cNvPr id="14" name="PoljeZBesedilom 13"/>
          <p:cNvSpPr txBox="1"/>
          <p:nvPr/>
        </p:nvSpPr>
        <p:spPr>
          <a:xfrm>
            <a:off x="194595" y="541594"/>
            <a:ext cx="72333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2800" dirty="0" err="1" smtClean="0">
                <a:latin typeface="+mj-lt"/>
              </a:rPr>
              <a:t>Sampled</a:t>
            </a:r>
            <a:r>
              <a:rPr lang="sl-SI" sz="2800" dirty="0" smtClean="0">
                <a:latin typeface="+mj-lt"/>
              </a:rPr>
              <a:t> material </a:t>
            </a:r>
            <a:r>
              <a:rPr lang="sl-SI" sz="2800" dirty="0" err="1" smtClean="0">
                <a:latin typeface="+mj-lt"/>
              </a:rPr>
              <a:t>was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transferred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into</a:t>
            </a:r>
            <a:r>
              <a:rPr lang="sl-SI" sz="2800" dirty="0" smtClean="0">
                <a:latin typeface="+mj-lt"/>
              </a:rPr>
              <a:t> lab </a:t>
            </a:r>
            <a:r>
              <a:rPr lang="sl-SI" sz="2800" dirty="0" err="1" smtClean="0">
                <a:latin typeface="+mj-lt"/>
              </a:rPr>
              <a:t>trays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where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previously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prepared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water</a:t>
            </a:r>
            <a:r>
              <a:rPr lang="sl-SI" sz="2800" dirty="0" smtClean="0">
                <a:latin typeface="+mj-lt"/>
              </a:rPr>
              <a:t>. </a:t>
            </a:r>
          </a:p>
          <a:p>
            <a:pPr algn="just"/>
            <a:endParaRPr lang="sl-SI" sz="2800" dirty="0" smtClean="0">
              <a:latin typeface="+mj-lt"/>
            </a:endParaRPr>
          </a:p>
          <a:p>
            <a:pPr algn="just"/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looked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for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invertebrates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tried</a:t>
            </a:r>
            <a:r>
              <a:rPr lang="sl-SI" sz="2800" dirty="0" smtClean="0">
                <a:latin typeface="+mj-lt"/>
              </a:rPr>
              <a:t> to </a:t>
            </a:r>
            <a:r>
              <a:rPr lang="sl-SI" sz="2800" dirty="0" err="1" smtClean="0">
                <a:latin typeface="+mj-lt"/>
              </a:rPr>
              <a:t>determine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them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with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help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of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identification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keys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experts</a:t>
            </a:r>
            <a:r>
              <a:rPr lang="sl-SI" sz="2800" dirty="0" smtClean="0">
                <a:latin typeface="+mj-lt"/>
              </a:rPr>
              <a:t>, </a:t>
            </a:r>
            <a:r>
              <a:rPr lang="sl-SI" sz="2800" dirty="0" err="1" smtClean="0">
                <a:latin typeface="+mj-lt"/>
              </a:rPr>
              <a:t>of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course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smtClean="0">
                <a:latin typeface="+mj-lt"/>
                <a:sym typeface="Wingdings" pitchFamily="2" charset="2"/>
              </a:rPr>
              <a:t>.</a:t>
            </a:r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580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40"/>
          <a:stretch/>
        </p:blipFill>
        <p:spPr>
          <a:xfrm>
            <a:off x="8951933" y="3578378"/>
            <a:ext cx="2832381" cy="288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5" y="3573878"/>
            <a:ext cx="3840000" cy="288000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6" r="1715" b="7562"/>
          <a:stretch/>
        </p:blipFill>
        <p:spPr>
          <a:xfrm>
            <a:off x="5155150" y="3559175"/>
            <a:ext cx="2880000" cy="2866293"/>
          </a:xfrm>
          <a:prstGeom prst="rect">
            <a:avLst/>
          </a:prstGeom>
        </p:spPr>
      </p:pic>
      <p:sp>
        <p:nvSpPr>
          <p:cNvPr id="13" name="Pravokotnik 12"/>
          <p:cNvSpPr/>
          <p:nvPr/>
        </p:nvSpPr>
        <p:spPr>
          <a:xfrm>
            <a:off x="1241947" y="1278323"/>
            <a:ext cx="100038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0" dirty="0" err="1" smtClean="0">
                <a:effectLst/>
                <a:latin typeface="+mj-lt"/>
              </a:rPr>
              <a:t>We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discussed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our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results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and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concluded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that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dirty="0" smtClean="0">
                <a:latin typeface="+mj-lt"/>
              </a:rPr>
              <a:t>Radovna </a:t>
            </a:r>
            <a:r>
              <a:rPr lang="sl-SI" sz="2800" dirty="0" err="1" smtClean="0">
                <a:latin typeface="+mj-lt"/>
              </a:rPr>
              <a:t>River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excellent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ecological</a:t>
            </a:r>
            <a:r>
              <a:rPr lang="sl-SI" sz="2800" dirty="0" smtClean="0">
                <a:latin typeface="+mj-lt"/>
              </a:rPr>
              <a:t> status at </a:t>
            </a:r>
            <a:r>
              <a:rPr lang="sl-SI" sz="2800" dirty="0" err="1" smtClean="0">
                <a:latin typeface="+mj-lt"/>
              </a:rPr>
              <a:t>location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of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sampling</a:t>
            </a:r>
            <a:r>
              <a:rPr lang="sl-SI" sz="2800" dirty="0" smtClean="0">
                <a:latin typeface="+mj-lt"/>
              </a:rPr>
              <a:t>!</a:t>
            </a:r>
          </a:p>
          <a:p>
            <a:pPr algn="ctr"/>
            <a:endParaRPr lang="sl-SI" sz="2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580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7" y="259307"/>
            <a:ext cx="3600000" cy="2700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3" y="3862321"/>
            <a:ext cx="3600000" cy="2700000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212486" y="380534"/>
            <a:ext cx="5883144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sl-SI" altLang="sl-SI" sz="50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Pokljuka </a:t>
            </a:r>
            <a:r>
              <a:rPr lang="sl-SI" altLang="sl-SI" sz="5000" b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Plateau</a:t>
            </a:r>
            <a:endParaRPr lang="sl-SI" altLang="sl-SI" sz="25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5319515" y="1486750"/>
            <a:ext cx="5871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 smtClean="0">
                <a:latin typeface="+mj-lt"/>
              </a:rPr>
              <a:t>2nd stop on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pilot </a:t>
            </a:r>
            <a:r>
              <a:rPr lang="sl-SI" sz="2800" dirty="0" err="1" smtClean="0">
                <a:latin typeface="+mj-lt"/>
              </a:rPr>
              <a:t>action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was</a:t>
            </a:r>
            <a:r>
              <a:rPr lang="sl-SI" sz="2800" dirty="0" smtClean="0">
                <a:latin typeface="+mj-lt"/>
              </a:rPr>
              <a:t> Goreljek </a:t>
            </a:r>
            <a:r>
              <a:rPr lang="sl-SI" sz="2800" dirty="0" err="1" smtClean="0">
                <a:latin typeface="+mj-lt"/>
              </a:rPr>
              <a:t>Peatbog</a:t>
            </a:r>
            <a:r>
              <a:rPr lang="sl-SI" sz="2800" dirty="0" smtClean="0">
                <a:latin typeface="+mj-lt"/>
              </a:rPr>
              <a:t> at Goreljek, Pokljuka </a:t>
            </a:r>
            <a:r>
              <a:rPr lang="sl-SI" sz="2800" dirty="0" err="1" smtClean="0">
                <a:latin typeface="+mj-lt"/>
              </a:rPr>
              <a:t>Plateau</a:t>
            </a:r>
            <a:endParaRPr lang="sl-SI" sz="2800" dirty="0" smtClean="0">
              <a:latin typeface="+mj-lt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1" y="3835022"/>
            <a:ext cx="3600000" cy="270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80" y="3794083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3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oljeZBesedilom 18"/>
          <p:cNvSpPr txBox="1"/>
          <p:nvPr/>
        </p:nvSpPr>
        <p:spPr>
          <a:xfrm>
            <a:off x="7039627" y="2010425"/>
            <a:ext cx="504798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err="1" smtClean="0">
                <a:latin typeface="+mj-lt"/>
              </a:rPr>
              <a:t>Circular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natural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trail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leads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around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Goreljek </a:t>
            </a:r>
            <a:r>
              <a:rPr lang="sl-SI" sz="2800" dirty="0" err="1" smtClean="0">
                <a:latin typeface="+mj-lt"/>
              </a:rPr>
              <a:t>Peatbog</a:t>
            </a:r>
            <a:r>
              <a:rPr lang="sl-SI" sz="2800" dirty="0" smtClean="0">
                <a:latin typeface="+mj-lt"/>
              </a:rPr>
              <a:t>. </a:t>
            </a:r>
          </a:p>
          <a:p>
            <a:r>
              <a:rPr lang="sl-SI" dirty="0" smtClean="0"/>
              <a:t>  </a:t>
            </a:r>
          </a:p>
          <a:p>
            <a:pPr algn="ctr"/>
            <a:endParaRPr lang="sl-SI" dirty="0" smtClean="0"/>
          </a:p>
          <a:p>
            <a:pPr algn="ctr"/>
            <a:endParaRPr lang="sl-SI" dirty="0"/>
          </a:p>
          <a:p>
            <a:pPr algn="ctr"/>
            <a:endParaRPr lang="sl-SI" dirty="0" smtClean="0"/>
          </a:p>
          <a:p>
            <a:pPr algn="ctr"/>
            <a:endParaRPr lang="sl-SI" dirty="0"/>
          </a:p>
          <a:p>
            <a:pPr algn="ctr"/>
            <a:endParaRPr lang="sl-SI" dirty="0" smtClean="0"/>
          </a:p>
          <a:p>
            <a:pPr algn="ctr"/>
            <a:endParaRPr lang="sl-SI" dirty="0"/>
          </a:p>
          <a:p>
            <a:pPr algn="ctr"/>
            <a:endParaRPr lang="sl-SI" dirty="0" smtClean="0"/>
          </a:p>
          <a:p>
            <a:pPr algn="ctr"/>
            <a:endParaRPr lang="sl-SI" dirty="0"/>
          </a:p>
          <a:p>
            <a:pPr algn="ctr"/>
            <a:endParaRPr lang="sl-SI" dirty="0"/>
          </a:p>
          <a:p>
            <a:pPr algn="ctr"/>
            <a:endParaRPr lang="sl-SI" dirty="0" smtClean="0"/>
          </a:p>
          <a:p>
            <a:pPr algn="ctr"/>
            <a:endParaRPr lang="sl-SI" dirty="0" smtClean="0"/>
          </a:p>
          <a:p>
            <a:r>
              <a:rPr lang="sl-SI" sz="1400" dirty="0" err="1" smtClean="0"/>
              <a:t>Source</a:t>
            </a:r>
            <a:r>
              <a:rPr lang="sl-SI" sz="1400" dirty="0" smtClean="0"/>
              <a:t>: </a:t>
            </a:r>
            <a:r>
              <a:rPr lang="sl-SI" sz="1400" dirty="0" err="1" smtClean="0"/>
              <a:t>Annex</a:t>
            </a:r>
            <a:r>
              <a:rPr lang="sl-SI" sz="1400" dirty="0"/>
              <a:t> </a:t>
            </a:r>
            <a:r>
              <a:rPr lang="sl-SI" sz="1400" dirty="0" smtClean="0"/>
              <a:t>3 </a:t>
            </a:r>
            <a:r>
              <a:rPr lang="sl-SI" sz="1400" dirty="0" err="1" smtClean="0"/>
              <a:t>or</a:t>
            </a:r>
            <a:r>
              <a:rPr lang="sl-SI" sz="1400" dirty="0"/>
              <a:t> </a:t>
            </a:r>
            <a:endParaRPr lang="sl-SI" sz="1400" dirty="0" smtClean="0"/>
          </a:p>
          <a:p>
            <a:r>
              <a:rPr lang="sl-SI" sz="800" dirty="0" smtClean="0"/>
              <a:t>https</a:t>
            </a:r>
            <a:r>
              <a:rPr lang="sl-SI" sz="800" dirty="0"/>
              <a:t>://www.tnp.si/assets/Obiscite/Aktivnosti/Parkovne-pespoti/Dokumenti/JZ-TNP-Pokljuka-in-Sotna-barja-SLO.pdf</a:t>
            </a:r>
            <a:endParaRPr lang="en-GB" sz="8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18596" t="16621" r="40206" b="10137"/>
          <a:stretch/>
        </p:blipFill>
        <p:spPr>
          <a:xfrm>
            <a:off x="-1" y="-6263"/>
            <a:ext cx="6864263" cy="686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6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6" t="19050" r="34925" b="24435"/>
          <a:stretch/>
        </p:blipFill>
        <p:spPr>
          <a:xfrm>
            <a:off x="7027570" y="2085537"/>
            <a:ext cx="4667755" cy="4196265"/>
          </a:xfrm>
          <a:prstGeom prst="rect">
            <a:avLst/>
          </a:prstGeom>
        </p:spPr>
      </p:pic>
      <p:sp>
        <p:nvSpPr>
          <p:cNvPr id="19" name="PoljeZBesedilom 18"/>
          <p:cNvSpPr txBox="1"/>
          <p:nvPr/>
        </p:nvSpPr>
        <p:spPr>
          <a:xfrm>
            <a:off x="434966" y="1065072"/>
            <a:ext cx="9719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 err="1" smtClean="0">
                <a:latin typeface="+mj-lt"/>
              </a:rPr>
              <a:t>Circural</a:t>
            </a:r>
            <a:r>
              <a:rPr lang="sl-SI" sz="2800" b="1" dirty="0" smtClean="0">
                <a:latin typeface="+mj-lt"/>
              </a:rPr>
              <a:t> </a:t>
            </a:r>
            <a:r>
              <a:rPr lang="sl-SI" sz="2800" b="1" dirty="0" err="1" smtClean="0">
                <a:latin typeface="+mj-lt"/>
              </a:rPr>
              <a:t>natural</a:t>
            </a:r>
            <a:r>
              <a:rPr lang="sl-SI" sz="2800" b="1" dirty="0" smtClean="0">
                <a:latin typeface="+mj-lt"/>
              </a:rPr>
              <a:t> </a:t>
            </a:r>
            <a:r>
              <a:rPr lang="sl-SI" sz="2800" b="1" dirty="0" err="1" smtClean="0">
                <a:latin typeface="+mj-lt"/>
              </a:rPr>
              <a:t>trail</a:t>
            </a:r>
            <a:r>
              <a:rPr lang="sl-SI" sz="2800" b="1" dirty="0" smtClean="0">
                <a:latin typeface="+mj-lt"/>
              </a:rPr>
              <a:t> Goreljek </a:t>
            </a:r>
            <a:r>
              <a:rPr lang="sl-SI" sz="2800" b="1" dirty="0" err="1" smtClean="0">
                <a:latin typeface="+mj-lt"/>
              </a:rPr>
              <a:t>Peatbog</a:t>
            </a:r>
            <a:r>
              <a:rPr lang="sl-SI" sz="2800" b="1" dirty="0" smtClean="0">
                <a:latin typeface="+mj-lt"/>
              </a:rPr>
              <a:t> </a:t>
            </a:r>
            <a:r>
              <a:rPr lang="sl-SI" sz="2800" dirty="0" smtClean="0">
                <a:latin typeface="+mj-lt"/>
              </a:rPr>
              <a:t>– some general </a:t>
            </a:r>
            <a:r>
              <a:rPr lang="sl-SI" sz="2800" dirty="0" err="1" smtClean="0">
                <a:latin typeface="+mj-lt"/>
              </a:rPr>
              <a:t>information</a:t>
            </a:r>
            <a:r>
              <a:rPr lang="sl-SI" sz="2800" dirty="0">
                <a:latin typeface="+mj-lt"/>
              </a:rPr>
              <a:t>:</a:t>
            </a:r>
            <a:endParaRPr lang="en-GB" sz="2800" dirty="0">
              <a:latin typeface="+mj-lt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/>
          <a:srcRect l="11625" t="25833" r="71406" b="36501"/>
          <a:stretch/>
        </p:blipFill>
        <p:spPr>
          <a:xfrm>
            <a:off x="297180" y="1936293"/>
            <a:ext cx="2779180" cy="3470022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3"/>
          <a:srcRect l="48499" t="25833" r="32030" b="36501"/>
          <a:stretch/>
        </p:blipFill>
        <p:spPr>
          <a:xfrm>
            <a:off x="3076360" y="1938797"/>
            <a:ext cx="3186654" cy="346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3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302" y="4776717"/>
            <a:ext cx="2520000" cy="189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645" y="4776932"/>
            <a:ext cx="2520000" cy="1890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683" y="4790365"/>
            <a:ext cx="2520000" cy="1890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2" y="4776932"/>
            <a:ext cx="2520000" cy="18900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7" y="2402006"/>
            <a:ext cx="2520000" cy="189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2" y="136476"/>
            <a:ext cx="2520000" cy="189000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645" y="2470244"/>
            <a:ext cx="2520000" cy="189000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843" y="177420"/>
            <a:ext cx="2520000" cy="1890000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28" b="5428"/>
          <a:stretch/>
        </p:blipFill>
        <p:spPr>
          <a:xfrm>
            <a:off x="4355468" y="0"/>
            <a:ext cx="3426186" cy="2829975"/>
          </a:xfrm>
          <a:prstGeom prst="rect">
            <a:avLst/>
          </a:prstGeom>
        </p:spPr>
      </p:pic>
      <p:sp>
        <p:nvSpPr>
          <p:cNvPr id="19" name="PoljeZBesedilom 18"/>
          <p:cNvSpPr txBox="1"/>
          <p:nvPr/>
        </p:nvSpPr>
        <p:spPr>
          <a:xfrm>
            <a:off x="3202683" y="2952531"/>
            <a:ext cx="57659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2000" dirty="0" err="1" smtClean="0">
                <a:latin typeface="+mj-lt"/>
              </a:rPr>
              <a:t>The</a:t>
            </a:r>
            <a:r>
              <a:rPr lang="sl-SI" sz="2000" dirty="0" smtClean="0">
                <a:latin typeface="+mj-lt"/>
              </a:rPr>
              <a:t> </a:t>
            </a:r>
            <a:r>
              <a:rPr lang="sl-SI" sz="2000" dirty="0" err="1" smtClean="0">
                <a:latin typeface="+mj-lt"/>
              </a:rPr>
              <a:t>trail</a:t>
            </a:r>
            <a:r>
              <a:rPr lang="sl-SI" sz="2000" dirty="0" smtClean="0">
                <a:latin typeface="+mj-lt"/>
              </a:rPr>
              <a:t> is </a:t>
            </a:r>
            <a:r>
              <a:rPr lang="sl-SI" sz="2000" dirty="0" err="1" smtClean="0">
                <a:latin typeface="+mj-lt"/>
              </a:rPr>
              <a:t>well</a:t>
            </a:r>
            <a:r>
              <a:rPr lang="sl-SI" sz="2000" dirty="0" smtClean="0">
                <a:latin typeface="+mj-lt"/>
              </a:rPr>
              <a:t> </a:t>
            </a:r>
            <a:r>
              <a:rPr lang="sl-SI" sz="2000" dirty="0" err="1" smtClean="0">
                <a:latin typeface="+mj-lt"/>
              </a:rPr>
              <a:t>equiped</a:t>
            </a:r>
            <a:r>
              <a:rPr lang="sl-SI" sz="2000" dirty="0" smtClean="0">
                <a:latin typeface="+mj-lt"/>
              </a:rPr>
              <a:t> </a:t>
            </a:r>
            <a:r>
              <a:rPr lang="sl-SI" sz="2000" dirty="0" err="1" smtClean="0">
                <a:latin typeface="+mj-lt"/>
              </a:rPr>
              <a:t>with</a:t>
            </a:r>
            <a:r>
              <a:rPr lang="sl-SI" sz="2000" dirty="0" smtClean="0">
                <a:latin typeface="+mj-lt"/>
              </a:rPr>
              <a:t> </a:t>
            </a:r>
            <a:r>
              <a:rPr lang="sl-SI" sz="2000" dirty="0" err="1" smtClean="0">
                <a:latin typeface="+mj-lt"/>
              </a:rPr>
              <a:t>learning</a:t>
            </a:r>
            <a:r>
              <a:rPr lang="sl-SI" sz="2000" dirty="0" smtClean="0">
                <a:latin typeface="+mj-lt"/>
              </a:rPr>
              <a:t> </a:t>
            </a:r>
            <a:r>
              <a:rPr lang="sl-SI" sz="2000" dirty="0" err="1" smtClean="0">
                <a:latin typeface="+mj-lt"/>
              </a:rPr>
              <a:t>boards</a:t>
            </a:r>
            <a:r>
              <a:rPr lang="sl-SI" sz="2000" dirty="0" smtClean="0">
                <a:latin typeface="+mj-lt"/>
              </a:rPr>
              <a:t> </a:t>
            </a:r>
            <a:r>
              <a:rPr lang="sl-SI" sz="2000" dirty="0" err="1" smtClean="0">
                <a:latin typeface="+mj-lt"/>
              </a:rPr>
              <a:t>with</a:t>
            </a:r>
            <a:r>
              <a:rPr lang="sl-SI" sz="2000" dirty="0">
                <a:latin typeface="+mj-lt"/>
              </a:rPr>
              <a:t> </a:t>
            </a:r>
            <a:r>
              <a:rPr lang="sl-SI" sz="2000" dirty="0" err="1" smtClean="0">
                <a:latin typeface="+mj-lt"/>
              </a:rPr>
              <a:t>useful</a:t>
            </a:r>
            <a:r>
              <a:rPr lang="sl-SI" sz="2000" dirty="0" smtClean="0">
                <a:latin typeface="+mj-lt"/>
              </a:rPr>
              <a:t> </a:t>
            </a:r>
            <a:r>
              <a:rPr lang="sl-SI" sz="2000" dirty="0" err="1" smtClean="0">
                <a:latin typeface="+mj-lt"/>
              </a:rPr>
              <a:t>information</a:t>
            </a:r>
            <a:r>
              <a:rPr lang="sl-SI" sz="2000" dirty="0" smtClean="0">
                <a:latin typeface="+mj-lt"/>
              </a:rPr>
              <a:t> </a:t>
            </a:r>
            <a:r>
              <a:rPr lang="sl-SI" sz="2000" dirty="0" err="1" smtClean="0">
                <a:latin typeface="+mj-lt"/>
              </a:rPr>
              <a:t>about</a:t>
            </a:r>
            <a:r>
              <a:rPr lang="sl-SI" sz="2000" dirty="0" smtClean="0">
                <a:latin typeface="+mj-lt"/>
              </a:rPr>
              <a:t> </a:t>
            </a:r>
            <a:r>
              <a:rPr lang="sl-SI" sz="2000" dirty="0" err="1" smtClean="0">
                <a:latin typeface="+mj-lt"/>
              </a:rPr>
              <a:t>the</a:t>
            </a:r>
            <a:r>
              <a:rPr lang="sl-SI" sz="2000" dirty="0" smtClean="0">
                <a:latin typeface="+mj-lt"/>
              </a:rPr>
              <a:t> </a:t>
            </a:r>
            <a:r>
              <a:rPr lang="sl-SI" sz="2000" dirty="0" err="1" smtClean="0">
                <a:latin typeface="+mj-lt"/>
              </a:rPr>
              <a:t>peatbog</a:t>
            </a:r>
            <a:r>
              <a:rPr lang="sl-SI" sz="2000" dirty="0" smtClean="0">
                <a:latin typeface="+mj-lt"/>
              </a:rPr>
              <a:t> </a:t>
            </a:r>
            <a:r>
              <a:rPr lang="sl-SI" sz="2000" dirty="0">
                <a:latin typeface="+mj-lt"/>
              </a:rPr>
              <a:t>flora </a:t>
            </a:r>
            <a:r>
              <a:rPr lang="sl-SI" sz="2000" dirty="0" err="1">
                <a:latin typeface="+mj-lt"/>
              </a:rPr>
              <a:t>and</a:t>
            </a:r>
            <a:r>
              <a:rPr lang="sl-SI" sz="2000" dirty="0">
                <a:latin typeface="+mj-lt"/>
              </a:rPr>
              <a:t> </a:t>
            </a:r>
            <a:r>
              <a:rPr lang="sl-SI" sz="2000" dirty="0" err="1">
                <a:latin typeface="+mj-lt"/>
              </a:rPr>
              <a:t>fauna</a:t>
            </a:r>
            <a:r>
              <a:rPr lang="sl-SI" sz="2000" dirty="0">
                <a:latin typeface="+mj-lt"/>
              </a:rPr>
              <a:t>, Pokljuka </a:t>
            </a:r>
            <a:r>
              <a:rPr lang="sl-SI" sz="2000" dirty="0" err="1">
                <a:latin typeface="+mj-lt"/>
              </a:rPr>
              <a:t>today</a:t>
            </a:r>
            <a:r>
              <a:rPr lang="sl-SI" sz="2000" dirty="0">
                <a:latin typeface="+mj-lt"/>
              </a:rPr>
              <a:t> </a:t>
            </a:r>
            <a:r>
              <a:rPr lang="sl-SI" sz="2000" dirty="0" err="1">
                <a:latin typeface="+mj-lt"/>
              </a:rPr>
              <a:t>and</a:t>
            </a:r>
            <a:r>
              <a:rPr lang="sl-SI" sz="2000" dirty="0">
                <a:latin typeface="+mj-lt"/>
              </a:rPr>
              <a:t> in </a:t>
            </a:r>
            <a:r>
              <a:rPr lang="sl-SI" sz="2000" dirty="0" err="1">
                <a:latin typeface="+mj-lt"/>
              </a:rPr>
              <a:t>the</a:t>
            </a:r>
            <a:r>
              <a:rPr lang="sl-SI" sz="2000" dirty="0">
                <a:latin typeface="+mj-lt"/>
              </a:rPr>
              <a:t> past, general </a:t>
            </a:r>
            <a:r>
              <a:rPr lang="sl-SI" sz="2000" dirty="0" err="1">
                <a:latin typeface="+mj-lt"/>
              </a:rPr>
              <a:t>characteristics</a:t>
            </a:r>
            <a:r>
              <a:rPr lang="sl-SI" sz="2000" dirty="0">
                <a:latin typeface="+mj-lt"/>
              </a:rPr>
              <a:t> </a:t>
            </a:r>
            <a:r>
              <a:rPr lang="sl-SI" sz="2000" dirty="0" err="1">
                <a:latin typeface="+mj-lt"/>
              </a:rPr>
              <a:t>of</a:t>
            </a:r>
            <a:r>
              <a:rPr lang="sl-SI" sz="2000" dirty="0">
                <a:latin typeface="+mj-lt"/>
              </a:rPr>
              <a:t> </a:t>
            </a:r>
            <a:r>
              <a:rPr lang="sl-SI" sz="2000" dirty="0" err="1" smtClean="0">
                <a:latin typeface="+mj-lt"/>
              </a:rPr>
              <a:t>peatbogs</a:t>
            </a:r>
            <a:r>
              <a:rPr lang="sl-SI" sz="2000" dirty="0" smtClean="0">
                <a:latin typeface="+mj-lt"/>
              </a:rPr>
              <a:t> </a:t>
            </a:r>
            <a:r>
              <a:rPr lang="sl-SI" sz="2000" dirty="0" err="1">
                <a:latin typeface="+mj-lt"/>
              </a:rPr>
              <a:t>and</a:t>
            </a:r>
            <a:r>
              <a:rPr lang="sl-SI" sz="2000" dirty="0">
                <a:latin typeface="+mj-lt"/>
              </a:rPr>
              <a:t> human </a:t>
            </a:r>
            <a:r>
              <a:rPr lang="sl-SI" sz="2000" dirty="0" err="1">
                <a:latin typeface="+mj-lt"/>
              </a:rPr>
              <a:t>activities</a:t>
            </a:r>
            <a:r>
              <a:rPr lang="sl-SI" sz="2000" dirty="0">
                <a:latin typeface="+mj-lt"/>
              </a:rPr>
              <a:t> in </a:t>
            </a:r>
            <a:r>
              <a:rPr lang="sl-SI" sz="2000" dirty="0" err="1">
                <a:latin typeface="+mj-lt"/>
              </a:rPr>
              <a:t>the</a:t>
            </a:r>
            <a:r>
              <a:rPr lang="sl-SI" sz="2000" dirty="0">
                <a:latin typeface="+mj-lt"/>
              </a:rPr>
              <a:t> </a:t>
            </a:r>
            <a:r>
              <a:rPr lang="sl-SI" sz="2000" dirty="0" err="1">
                <a:latin typeface="+mj-lt"/>
              </a:rPr>
              <a:t>surrounding</a:t>
            </a:r>
            <a:r>
              <a:rPr lang="sl-SI" sz="2000" dirty="0">
                <a:latin typeface="+mj-lt"/>
              </a:rPr>
              <a:t> </a:t>
            </a:r>
            <a:r>
              <a:rPr lang="sl-SI" sz="2000" dirty="0" err="1">
                <a:latin typeface="+mj-lt"/>
              </a:rPr>
              <a:t>areas</a:t>
            </a:r>
            <a:r>
              <a:rPr lang="sl-SI" sz="2000" dirty="0">
                <a:latin typeface="+mj-lt"/>
              </a:rPr>
              <a:t>. 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657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7" y="364736"/>
            <a:ext cx="3600000" cy="2700000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4358184" y="299957"/>
            <a:ext cx="748329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sl-SI" sz="2200" dirty="0" smtClean="0">
                <a:latin typeface="+mj-lt"/>
              </a:rPr>
              <a:t>First </a:t>
            </a:r>
            <a:r>
              <a:rPr lang="sl-SI" sz="2200" dirty="0" err="1" smtClean="0">
                <a:latin typeface="+mj-lt"/>
              </a:rPr>
              <a:t>view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of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the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b="1" u="sng" dirty="0" smtClean="0">
                <a:latin typeface="+mj-lt"/>
              </a:rPr>
              <a:t>Goreljek </a:t>
            </a:r>
            <a:r>
              <a:rPr lang="sl-SI" sz="2200" b="1" u="sng" dirty="0" err="1" smtClean="0">
                <a:latin typeface="+mj-lt"/>
              </a:rPr>
              <a:t>Peatbog</a:t>
            </a:r>
            <a:r>
              <a:rPr lang="sl-SI" sz="2200" b="1" u="sng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from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the</a:t>
            </a:r>
            <a:r>
              <a:rPr lang="sl-SI" sz="2200" dirty="0" smtClean="0">
                <a:latin typeface="+mj-lt"/>
              </a:rPr>
              <a:t> </a:t>
            </a:r>
            <a:r>
              <a:rPr lang="sl-SI" sz="2200" dirty="0" err="1" smtClean="0">
                <a:latin typeface="+mj-lt"/>
              </a:rPr>
              <a:t>forest</a:t>
            </a:r>
            <a:r>
              <a:rPr lang="sl-SI" sz="2200" dirty="0" smtClean="0">
                <a:latin typeface="+mj-lt"/>
              </a:rPr>
              <a:t>.</a:t>
            </a:r>
          </a:p>
          <a:p>
            <a:pPr algn="just" fontAlgn="base"/>
            <a:endParaRPr lang="sl-SI" sz="2200" dirty="0" smtClean="0">
              <a:latin typeface="+mj-lt"/>
            </a:endParaRPr>
          </a:p>
          <a:p>
            <a:pPr algn="just" fontAlgn="base"/>
            <a:endParaRPr lang="sl-SI" sz="2200" dirty="0" smtClean="0">
              <a:latin typeface="+mj-lt"/>
            </a:endParaRPr>
          </a:p>
          <a:p>
            <a:pPr algn="just" fontAlgn="base"/>
            <a:endParaRPr lang="sl-SI" sz="2200" dirty="0" smtClean="0">
              <a:latin typeface="+mj-lt"/>
            </a:endParaRPr>
          </a:p>
          <a:p>
            <a:pPr algn="just" fontAlgn="base"/>
            <a:r>
              <a:rPr lang="sl-SI" sz="2200" dirty="0" err="1" smtClean="0">
                <a:latin typeface="+mj-lt"/>
              </a:rPr>
              <a:t>Its</a:t>
            </a:r>
            <a:r>
              <a:rPr lang="sl-SI" sz="2200" dirty="0" smtClean="0">
                <a:latin typeface="+mj-lt"/>
              </a:rPr>
              <a:t> a</a:t>
            </a:r>
            <a:r>
              <a:rPr lang="en-GB" sz="2200" dirty="0" smtClean="0">
                <a:latin typeface="+mj-lt"/>
              </a:rPr>
              <a:t> special ecosystems – </a:t>
            </a:r>
            <a:r>
              <a:rPr lang="sl-SI" sz="2200" dirty="0" err="1" smtClean="0">
                <a:latin typeface="+mj-lt"/>
              </a:rPr>
              <a:t>an</a:t>
            </a:r>
            <a:r>
              <a:rPr lang="sl-SI" sz="2200" dirty="0" smtClean="0">
                <a:latin typeface="+mj-lt"/>
              </a:rPr>
              <a:t> </a:t>
            </a:r>
            <a:r>
              <a:rPr lang="en-GB" sz="2200" dirty="0" smtClean="0">
                <a:latin typeface="+mj-lt"/>
              </a:rPr>
              <a:t>area of stagnant water, covered with a layer of peat ranging in size from several decimetres to several metres and overgrown with peat mosses.</a:t>
            </a:r>
            <a:endParaRPr lang="sl-SI" sz="2200" dirty="0" smtClean="0">
              <a:latin typeface="+mj-lt"/>
            </a:endParaRPr>
          </a:p>
          <a:p>
            <a:pPr algn="just" fontAlgn="base"/>
            <a:endParaRPr lang="sl-SI" sz="2200" dirty="0" smtClean="0">
              <a:latin typeface="+mj-lt"/>
            </a:endParaRPr>
          </a:p>
          <a:p>
            <a:pPr algn="just" fontAlgn="base"/>
            <a:endParaRPr lang="sl-SI" sz="2200" dirty="0" smtClean="0">
              <a:latin typeface="+mj-lt"/>
            </a:endParaRPr>
          </a:p>
          <a:p>
            <a:pPr algn="just" fontAlgn="base"/>
            <a:endParaRPr lang="sl-SI" sz="2200" dirty="0" smtClean="0">
              <a:latin typeface="+mj-lt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4405951" y="3712408"/>
            <a:ext cx="73877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GB" sz="2200" dirty="0" smtClean="0">
                <a:latin typeface="+mj-lt"/>
              </a:rPr>
              <a:t>The peat bogs on the Pokljuka </a:t>
            </a:r>
            <a:r>
              <a:rPr lang="sl-SI" sz="2200" dirty="0" smtClean="0">
                <a:latin typeface="+mj-lt"/>
              </a:rPr>
              <a:t>P</a:t>
            </a:r>
            <a:r>
              <a:rPr lang="en-GB" sz="2200" dirty="0" err="1" smtClean="0">
                <a:latin typeface="+mj-lt"/>
              </a:rPr>
              <a:t>lateau</a:t>
            </a:r>
            <a:r>
              <a:rPr lang="en-GB" sz="2200" dirty="0" smtClean="0">
                <a:latin typeface="+mj-lt"/>
              </a:rPr>
              <a:t> are the southernmost lying raised bogs in Europe. </a:t>
            </a:r>
            <a:endParaRPr lang="sl-SI" sz="2200" dirty="0" smtClean="0">
              <a:latin typeface="+mj-lt"/>
            </a:endParaRPr>
          </a:p>
          <a:p>
            <a:pPr algn="just" fontAlgn="base"/>
            <a:endParaRPr lang="sl-SI" sz="2200" dirty="0" smtClean="0">
              <a:latin typeface="+mj-lt"/>
            </a:endParaRPr>
          </a:p>
          <a:p>
            <a:pPr algn="just" fontAlgn="base"/>
            <a:r>
              <a:rPr lang="en-GB" sz="2200" dirty="0" smtClean="0">
                <a:latin typeface="+mj-lt"/>
              </a:rPr>
              <a:t>In lower-lying areas, bogs were destroyed by drying to make agricultural land and for making firewood. </a:t>
            </a:r>
            <a:endParaRPr lang="sl-SI" sz="2200" dirty="0" smtClean="0">
              <a:latin typeface="+mj-lt"/>
            </a:endParaRPr>
          </a:p>
          <a:p>
            <a:pPr algn="just" fontAlgn="base"/>
            <a:endParaRPr lang="sl-SI" sz="2200" dirty="0" smtClean="0">
              <a:latin typeface="+mj-lt"/>
            </a:endParaRPr>
          </a:p>
          <a:p>
            <a:pPr algn="just" fontAlgn="base"/>
            <a:r>
              <a:rPr lang="en-GB" sz="2200" dirty="0" smtClean="0">
                <a:latin typeface="+mj-lt"/>
              </a:rPr>
              <a:t>A highly sensitive ecosystem, peat bogs are protected under the EU legislation and included in the </a:t>
            </a:r>
            <a:r>
              <a:rPr lang="en-GB" sz="2200" dirty="0" err="1" smtClean="0">
                <a:latin typeface="+mj-lt"/>
              </a:rPr>
              <a:t>Natura</a:t>
            </a:r>
            <a:r>
              <a:rPr lang="en-GB" sz="2200" dirty="0" smtClean="0">
                <a:latin typeface="+mj-lt"/>
              </a:rPr>
              <a:t> 2000 network.</a:t>
            </a:r>
            <a:endParaRPr lang="en-GB" sz="2200" dirty="0">
              <a:latin typeface="+mj-lt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1" y="3793395"/>
            <a:ext cx="3600000" cy="2700000"/>
          </a:xfrm>
          <a:prstGeom prst="rect">
            <a:avLst/>
          </a:prstGeom>
        </p:spPr>
      </p:pic>
      <p:sp>
        <p:nvSpPr>
          <p:cNvPr id="6" name="Enakokraki trikotnik 5"/>
          <p:cNvSpPr/>
          <p:nvPr/>
        </p:nvSpPr>
        <p:spPr>
          <a:xfrm rot="16200000">
            <a:off x="3848674" y="382137"/>
            <a:ext cx="559559" cy="28660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Raven puščični povezovalnik 7"/>
          <p:cNvCxnSpPr/>
          <p:nvPr/>
        </p:nvCxnSpPr>
        <p:spPr>
          <a:xfrm flipH="1">
            <a:off x="7350981" y="805218"/>
            <a:ext cx="22860" cy="708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00000" cy="360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86" y="3258000"/>
            <a:ext cx="4800000" cy="360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59" y="3258000"/>
            <a:ext cx="4800000" cy="36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0"/>
            <a:ext cx="2700000" cy="3600000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2993408" y="434413"/>
            <a:ext cx="624203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2400" dirty="0" err="1" smtClean="0">
                <a:latin typeface="+mj-lt"/>
              </a:rPr>
              <a:t>We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did</a:t>
            </a:r>
            <a:r>
              <a:rPr lang="sl-SI" sz="2400" dirty="0" smtClean="0">
                <a:latin typeface="+mj-lt"/>
              </a:rPr>
              <a:t> on-site </a:t>
            </a:r>
            <a:r>
              <a:rPr lang="sl-SI" sz="2400" dirty="0" err="1" smtClean="0">
                <a:latin typeface="+mj-lt"/>
              </a:rPr>
              <a:t>analyses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of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the</a:t>
            </a:r>
            <a:r>
              <a:rPr lang="sl-SI" sz="2400" dirty="0" smtClean="0">
                <a:latin typeface="+mj-lt"/>
              </a:rPr>
              <a:t> T, pH, </a:t>
            </a:r>
            <a:r>
              <a:rPr lang="sl-SI" sz="2400" dirty="0" err="1" smtClean="0">
                <a:latin typeface="+mj-lt"/>
              </a:rPr>
              <a:t>and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conductivity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of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the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water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taken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from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the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peatbog</a:t>
            </a:r>
            <a:r>
              <a:rPr lang="sl-SI" sz="2400" dirty="0" smtClean="0">
                <a:latin typeface="+mj-lt"/>
              </a:rPr>
              <a:t>. </a:t>
            </a:r>
          </a:p>
          <a:p>
            <a:pPr algn="just"/>
            <a:endParaRPr lang="sl-SI" sz="2000" dirty="0" smtClean="0">
              <a:latin typeface="+mj-lt"/>
            </a:endParaRPr>
          </a:p>
          <a:p>
            <a:pPr algn="just"/>
            <a:r>
              <a:rPr lang="sl-SI" sz="2400" dirty="0" err="1" smtClean="0">
                <a:latin typeface="+mj-lt"/>
              </a:rPr>
              <a:t>We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were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observing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the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colour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of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the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water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which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was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yelow-brownish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due</a:t>
            </a:r>
            <a:r>
              <a:rPr lang="sl-SI" sz="2400" dirty="0" smtClean="0">
                <a:latin typeface="+mj-lt"/>
              </a:rPr>
              <a:t> to </a:t>
            </a:r>
            <a:r>
              <a:rPr lang="sl-SI" sz="2400" dirty="0" err="1" smtClean="0">
                <a:latin typeface="+mj-lt"/>
              </a:rPr>
              <a:t>presence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of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humic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acids</a:t>
            </a:r>
            <a:r>
              <a:rPr lang="sl-SI" sz="2400" dirty="0" smtClean="0">
                <a:latin typeface="+mj-lt"/>
              </a:rPr>
              <a:t>.</a:t>
            </a:r>
          </a:p>
        </p:txBody>
      </p:sp>
      <p:cxnSp>
        <p:nvCxnSpPr>
          <p:cNvPr id="8" name="Raven puščični povezovalnik 7"/>
          <p:cNvCxnSpPr/>
          <p:nvPr/>
        </p:nvCxnSpPr>
        <p:spPr>
          <a:xfrm>
            <a:off x="9106422" y="876822"/>
            <a:ext cx="385578" cy="87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povezovalnik 8"/>
          <p:cNvCxnSpPr/>
          <p:nvPr/>
        </p:nvCxnSpPr>
        <p:spPr>
          <a:xfrm flipH="1">
            <a:off x="2698632" y="713984"/>
            <a:ext cx="332992" cy="175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uščični povezovalnik 10"/>
          <p:cNvCxnSpPr/>
          <p:nvPr/>
        </p:nvCxnSpPr>
        <p:spPr>
          <a:xfrm flipH="1">
            <a:off x="5387595" y="2733018"/>
            <a:ext cx="565266" cy="758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/>
          <p:cNvCxnSpPr/>
          <p:nvPr/>
        </p:nvCxnSpPr>
        <p:spPr>
          <a:xfrm>
            <a:off x="6169990" y="2733018"/>
            <a:ext cx="474602" cy="773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6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/>
          <a:srcRect l="8750" t="14203" b="6087"/>
          <a:stretch/>
        </p:blipFill>
        <p:spPr>
          <a:xfrm>
            <a:off x="0" y="867480"/>
            <a:ext cx="12192000" cy="5990710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 rot="2211072">
            <a:off x="4066231" y="1985702"/>
            <a:ext cx="1445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rgbClr val="00B0F0"/>
                </a:solidFill>
              </a:rPr>
              <a:t>Radovna </a:t>
            </a:r>
            <a:r>
              <a:rPr lang="sl-SI" sz="1600" dirty="0" err="1" smtClean="0">
                <a:solidFill>
                  <a:srgbClr val="00B0F0"/>
                </a:solidFill>
              </a:rPr>
              <a:t>Valley</a:t>
            </a:r>
            <a:endParaRPr lang="sl-SI" sz="1600" dirty="0">
              <a:solidFill>
                <a:srgbClr val="00B0F0"/>
              </a:solidFill>
            </a:endParaRPr>
          </a:p>
        </p:txBody>
      </p:sp>
      <p:sp>
        <p:nvSpPr>
          <p:cNvPr id="4" name="Elipsa 3"/>
          <p:cNvSpPr/>
          <p:nvPr/>
        </p:nvSpPr>
        <p:spPr>
          <a:xfrm rot="20859137">
            <a:off x="5885420" y="2265003"/>
            <a:ext cx="1437742" cy="800874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Elipsa 4"/>
          <p:cNvSpPr/>
          <p:nvPr/>
        </p:nvSpPr>
        <p:spPr>
          <a:xfrm rot="218315">
            <a:off x="1544869" y="6357582"/>
            <a:ext cx="889649" cy="47285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00B050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604809" y="4358787"/>
            <a:ext cx="15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err="1" smtClean="0">
                <a:solidFill>
                  <a:srgbClr val="00B050"/>
                </a:solidFill>
              </a:rPr>
              <a:t>Plateau</a:t>
            </a:r>
            <a:r>
              <a:rPr lang="sl-SI" sz="1600" dirty="0" smtClean="0">
                <a:solidFill>
                  <a:srgbClr val="00B050"/>
                </a:solidFill>
              </a:rPr>
              <a:t> Pokljuka</a:t>
            </a:r>
            <a:endParaRPr lang="sl-SI" sz="1600" dirty="0">
              <a:solidFill>
                <a:srgbClr val="00B050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419661" y="6176878"/>
            <a:ext cx="980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solidFill>
                  <a:srgbClr val="00B050"/>
                </a:solidFill>
              </a:rPr>
              <a:t> Goreljek </a:t>
            </a:r>
          </a:p>
          <a:p>
            <a:r>
              <a:rPr lang="sl-SI" sz="1600" dirty="0" err="1" smtClean="0">
                <a:solidFill>
                  <a:srgbClr val="00B050"/>
                </a:solidFill>
              </a:rPr>
              <a:t>Peatbog</a:t>
            </a:r>
            <a:endParaRPr lang="sl-SI" sz="1600" dirty="0">
              <a:solidFill>
                <a:srgbClr val="00B05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6112992" y="1966650"/>
            <a:ext cx="762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1st stop</a:t>
            </a:r>
            <a:endParaRPr lang="sl-SI" sz="1400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436289" y="5926452"/>
            <a:ext cx="822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2nd stop</a:t>
            </a:r>
            <a:endParaRPr lang="sl-SI" sz="1400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2398893" y="0"/>
            <a:ext cx="7933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smtClean="0"/>
              <a:t>2 </a:t>
            </a:r>
            <a:r>
              <a:rPr lang="sl-SI" sz="2800" dirty="0" err="1" smtClean="0"/>
              <a:t>destinations</a:t>
            </a:r>
            <a:r>
              <a:rPr lang="sl-SI" sz="2800" dirty="0" smtClean="0"/>
              <a:t> </a:t>
            </a:r>
            <a:r>
              <a:rPr lang="sl-SI" sz="2800" dirty="0" err="1" smtClean="0"/>
              <a:t>of</a:t>
            </a:r>
            <a:r>
              <a:rPr lang="sl-SI" sz="2800" dirty="0" smtClean="0"/>
              <a:t> </a:t>
            </a:r>
            <a:r>
              <a:rPr lang="sl-SI" sz="2800" dirty="0" err="1" smtClean="0"/>
              <a:t>our</a:t>
            </a:r>
            <a:r>
              <a:rPr lang="sl-SI" sz="2800" dirty="0" smtClean="0"/>
              <a:t> pilot </a:t>
            </a:r>
            <a:r>
              <a:rPr lang="sl-SI" sz="2800" dirty="0" err="1" smtClean="0"/>
              <a:t>action</a:t>
            </a:r>
            <a:r>
              <a:rPr lang="sl-SI" sz="2800" dirty="0" smtClean="0"/>
              <a:t> on </a:t>
            </a:r>
            <a:r>
              <a:rPr lang="sl-SI" sz="2800" dirty="0" err="1" smtClean="0"/>
              <a:t>the</a:t>
            </a:r>
            <a:r>
              <a:rPr lang="sl-SI" sz="2800" dirty="0" smtClean="0"/>
              <a:t> </a:t>
            </a:r>
            <a:r>
              <a:rPr lang="sl-SI" sz="2800" dirty="0" err="1" smtClean="0"/>
              <a:t>May</a:t>
            </a:r>
            <a:r>
              <a:rPr lang="sl-SI" sz="2800" dirty="0" smtClean="0"/>
              <a:t> 31 2018</a:t>
            </a:r>
            <a:endParaRPr lang="sl-SI" sz="2800" dirty="0"/>
          </a:p>
        </p:txBody>
      </p:sp>
      <p:cxnSp>
        <p:nvCxnSpPr>
          <p:cNvPr id="12" name="Raven puščični konektor 11"/>
          <p:cNvCxnSpPr/>
          <p:nvPr/>
        </p:nvCxnSpPr>
        <p:spPr>
          <a:xfrm rot="5400000">
            <a:off x="6134668" y="1016760"/>
            <a:ext cx="941698" cy="272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uščični konektor 13"/>
          <p:cNvCxnSpPr/>
          <p:nvPr/>
        </p:nvCxnSpPr>
        <p:spPr>
          <a:xfrm rot="5400000">
            <a:off x="1326109" y="1173708"/>
            <a:ext cx="3259540" cy="19812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898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9" y="197468"/>
            <a:ext cx="3600000" cy="2700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105" y="174608"/>
            <a:ext cx="3600000" cy="4800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88" y="220241"/>
            <a:ext cx="3600000" cy="270000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9" y="3971497"/>
            <a:ext cx="3600000" cy="270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036" y="3913094"/>
            <a:ext cx="3600000" cy="2700000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4094922" y="5150786"/>
            <a:ext cx="39557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GB" sz="2400" dirty="0">
                <a:latin typeface="+mj-lt"/>
              </a:rPr>
              <a:t>The bog mosses</a:t>
            </a:r>
            <a:r>
              <a:rPr lang="sl-SI" sz="2400" dirty="0">
                <a:latin typeface="+mj-lt"/>
              </a:rPr>
              <a:t> </a:t>
            </a:r>
            <a:r>
              <a:rPr lang="en-GB" sz="2400" dirty="0">
                <a:latin typeface="+mj-lt"/>
              </a:rPr>
              <a:t>are  the </a:t>
            </a:r>
            <a:r>
              <a:rPr lang="en-GB" sz="2400" dirty="0" smtClean="0">
                <a:latin typeface="+mj-lt"/>
              </a:rPr>
              <a:t>predominating</a:t>
            </a:r>
            <a:r>
              <a:rPr lang="sl-SI" sz="2400" dirty="0" smtClean="0">
                <a:latin typeface="+mj-lt"/>
              </a:rPr>
              <a:t> </a:t>
            </a:r>
            <a:r>
              <a:rPr lang="en-GB" sz="2400" dirty="0" smtClean="0">
                <a:latin typeface="+mj-lt"/>
              </a:rPr>
              <a:t>species </a:t>
            </a:r>
            <a:r>
              <a:rPr lang="en-GB" sz="2400" dirty="0">
                <a:latin typeface="+mj-lt"/>
              </a:rPr>
              <a:t>overgrowing the bog surface. </a:t>
            </a:r>
            <a:endParaRPr lang="sl-SI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544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7" y="309331"/>
            <a:ext cx="3600000" cy="2700000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5071456" y="403928"/>
            <a:ext cx="6096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sl-SI" sz="2600" dirty="0" err="1" smtClean="0">
                <a:latin typeface="+mj-lt"/>
              </a:rPr>
              <a:t>Peatbogs</a:t>
            </a:r>
            <a:r>
              <a:rPr lang="sl-SI" sz="2600" dirty="0" smtClean="0">
                <a:latin typeface="+mj-lt"/>
              </a:rPr>
              <a:t> </a:t>
            </a:r>
            <a:r>
              <a:rPr lang="sl-SI" sz="2600" dirty="0">
                <a:latin typeface="+mj-lt"/>
              </a:rPr>
              <a:t>are </a:t>
            </a:r>
            <a:r>
              <a:rPr lang="sl-SI" sz="2600" dirty="0" err="1">
                <a:latin typeface="+mj-lt"/>
              </a:rPr>
              <a:t>characterised</a:t>
            </a:r>
            <a:r>
              <a:rPr lang="sl-SI" sz="2600" dirty="0">
                <a:latin typeface="+mj-lt"/>
              </a:rPr>
              <a:t> </a:t>
            </a:r>
            <a:r>
              <a:rPr lang="sl-SI" sz="2600" dirty="0" err="1">
                <a:latin typeface="+mj-lt"/>
              </a:rPr>
              <a:t>by</a:t>
            </a:r>
            <a:r>
              <a:rPr lang="sl-SI" sz="2600" dirty="0">
                <a:latin typeface="+mj-lt"/>
              </a:rPr>
              <a:t> </a:t>
            </a:r>
            <a:r>
              <a:rPr lang="en-GB" sz="2600" dirty="0">
                <a:latin typeface="+mj-lt"/>
              </a:rPr>
              <a:t>acidic soil, low nutrient supply and high differences in temperature</a:t>
            </a:r>
            <a:r>
              <a:rPr lang="en-GB" sz="2600" dirty="0" smtClean="0">
                <a:latin typeface="+mj-lt"/>
              </a:rPr>
              <a:t>.</a:t>
            </a:r>
            <a:endParaRPr lang="sl-SI" sz="2600" dirty="0" smtClean="0">
              <a:latin typeface="+mj-lt"/>
            </a:endParaRPr>
          </a:p>
          <a:p>
            <a:pPr algn="just" fontAlgn="base"/>
            <a:endParaRPr lang="sl-SI" sz="2600" dirty="0">
              <a:latin typeface="+mj-lt"/>
            </a:endParaRPr>
          </a:p>
          <a:p>
            <a:pPr algn="just" fontAlgn="base"/>
            <a:r>
              <a:rPr lang="sl-SI" sz="2600" dirty="0" smtClean="0">
                <a:latin typeface="+mj-lt"/>
              </a:rPr>
              <a:t> </a:t>
            </a:r>
            <a:r>
              <a:rPr lang="sl-SI" sz="2600" b="1" dirty="0" err="1" smtClean="0">
                <a:latin typeface="+mj-lt"/>
              </a:rPr>
              <a:t>Plants</a:t>
            </a:r>
            <a:r>
              <a:rPr lang="sl-SI" sz="2600" dirty="0" smtClean="0">
                <a:latin typeface="+mj-lt"/>
              </a:rPr>
              <a:t> </a:t>
            </a:r>
            <a:r>
              <a:rPr lang="sl-SI" sz="2600" dirty="0" err="1" smtClean="0">
                <a:latin typeface="+mj-lt"/>
              </a:rPr>
              <a:t>that</a:t>
            </a:r>
            <a:r>
              <a:rPr lang="sl-SI" sz="2600" dirty="0" smtClean="0">
                <a:latin typeface="+mj-lt"/>
              </a:rPr>
              <a:t> </a:t>
            </a:r>
            <a:r>
              <a:rPr lang="sl-SI" sz="2600" dirty="0" err="1" smtClean="0">
                <a:latin typeface="+mj-lt"/>
              </a:rPr>
              <a:t>grow</a:t>
            </a:r>
            <a:r>
              <a:rPr lang="sl-SI" sz="2600" dirty="0" smtClean="0">
                <a:latin typeface="+mj-lt"/>
              </a:rPr>
              <a:t> </a:t>
            </a:r>
            <a:r>
              <a:rPr lang="sl-SI" sz="2600" dirty="0" err="1" smtClean="0">
                <a:latin typeface="+mj-lt"/>
              </a:rPr>
              <a:t>here</a:t>
            </a:r>
            <a:r>
              <a:rPr lang="sl-SI" sz="2600" dirty="0" smtClean="0">
                <a:latin typeface="+mj-lt"/>
              </a:rPr>
              <a:t> are </a:t>
            </a:r>
            <a:r>
              <a:rPr lang="sl-SI" sz="2600" dirty="0" err="1" smtClean="0">
                <a:latin typeface="+mj-lt"/>
              </a:rPr>
              <a:t>well</a:t>
            </a:r>
            <a:r>
              <a:rPr lang="sl-SI" sz="2600" dirty="0" smtClean="0">
                <a:latin typeface="+mj-lt"/>
              </a:rPr>
              <a:t> </a:t>
            </a:r>
            <a:r>
              <a:rPr lang="sl-SI" sz="2600" dirty="0" err="1" smtClean="0">
                <a:latin typeface="+mj-lt"/>
              </a:rPr>
              <a:t>adapted</a:t>
            </a:r>
            <a:r>
              <a:rPr lang="sl-SI" sz="2600" dirty="0" smtClean="0">
                <a:latin typeface="+mj-lt"/>
              </a:rPr>
              <a:t> to </a:t>
            </a:r>
            <a:r>
              <a:rPr lang="sl-SI" sz="2600" dirty="0" err="1" smtClean="0">
                <a:latin typeface="+mj-lt"/>
              </a:rPr>
              <a:t>these</a:t>
            </a:r>
            <a:r>
              <a:rPr lang="sl-SI" sz="2600" dirty="0" smtClean="0">
                <a:latin typeface="+mj-lt"/>
              </a:rPr>
              <a:t> </a:t>
            </a:r>
            <a:r>
              <a:rPr lang="sl-SI" sz="2600" dirty="0" err="1" smtClean="0">
                <a:latin typeface="+mj-lt"/>
              </a:rPr>
              <a:t>harsh</a:t>
            </a:r>
            <a:r>
              <a:rPr lang="sl-SI" sz="2600" dirty="0" smtClean="0">
                <a:latin typeface="+mj-lt"/>
              </a:rPr>
              <a:t> </a:t>
            </a:r>
            <a:r>
              <a:rPr lang="sl-SI" sz="2600" dirty="0" err="1" smtClean="0">
                <a:latin typeface="+mj-lt"/>
              </a:rPr>
              <a:t>conditions</a:t>
            </a:r>
            <a:r>
              <a:rPr lang="sl-SI" sz="2600" dirty="0" smtClean="0">
                <a:latin typeface="+mj-lt"/>
              </a:rPr>
              <a:t>.</a:t>
            </a:r>
          </a:p>
          <a:p>
            <a:pPr algn="just" fontAlgn="base"/>
            <a:endParaRPr lang="sl-SI" sz="2600" dirty="0">
              <a:latin typeface="+mj-lt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979" y="3280364"/>
            <a:ext cx="4320000" cy="3240000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196218" y="3826253"/>
            <a:ext cx="648287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sl-SI" sz="2600" dirty="0" err="1" smtClean="0">
                <a:latin typeface="+mj-lt"/>
              </a:rPr>
              <a:t>For</a:t>
            </a:r>
            <a:r>
              <a:rPr lang="sl-SI" sz="2600" dirty="0" smtClean="0">
                <a:latin typeface="+mj-lt"/>
              </a:rPr>
              <a:t> </a:t>
            </a:r>
            <a:r>
              <a:rPr lang="sl-SI" sz="2600" dirty="0" err="1" smtClean="0">
                <a:latin typeface="+mj-lt"/>
              </a:rPr>
              <a:t>example</a:t>
            </a:r>
            <a:r>
              <a:rPr lang="sl-SI" sz="2600" dirty="0" smtClean="0">
                <a:latin typeface="+mj-lt"/>
              </a:rPr>
              <a:t>, </a:t>
            </a:r>
            <a:r>
              <a:rPr lang="sl-SI" sz="2600" dirty="0" err="1" smtClean="0">
                <a:latin typeface="+mj-lt"/>
              </a:rPr>
              <a:t>species</a:t>
            </a:r>
            <a:r>
              <a:rPr lang="sl-SI" sz="2600" dirty="0" smtClean="0">
                <a:latin typeface="+mj-lt"/>
              </a:rPr>
              <a:t> </a:t>
            </a:r>
            <a:r>
              <a:rPr lang="sl-SI" sz="2600" dirty="0" err="1" smtClean="0">
                <a:latin typeface="+mj-lt"/>
              </a:rPr>
              <a:t>such</a:t>
            </a:r>
            <a:r>
              <a:rPr lang="sl-SI" sz="2600" dirty="0" smtClean="0">
                <a:latin typeface="+mj-lt"/>
              </a:rPr>
              <a:t> as </a:t>
            </a:r>
            <a:r>
              <a:rPr lang="sl-SI" sz="2600" b="1" dirty="0" err="1" smtClean="0">
                <a:latin typeface="+mj-lt"/>
              </a:rPr>
              <a:t>the</a:t>
            </a:r>
            <a:r>
              <a:rPr lang="sl-SI" sz="2600" b="1" dirty="0" smtClean="0">
                <a:latin typeface="+mj-lt"/>
              </a:rPr>
              <a:t> </a:t>
            </a:r>
            <a:r>
              <a:rPr lang="sl-SI" sz="2600" b="1" dirty="0" err="1" smtClean="0">
                <a:latin typeface="+mj-lt"/>
              </a:rPr>
              <a:t>round-leaved</a:t>
            </a:r>
            <a:r>
              <a:rPr lang="sl-SI" sz="2600" b="1" dirty="0" smtClean="0">
                <a:latin typeface="+mj-lt"/>
              </a:rPr>
              <a:t> </a:t>
            </a:r>
            <a:r>
              <a:rPr lang="sl-SI" sz="2600" b="1" dirty="0" err="1" smtClean="0">
                <a:latin typeface="+mj-lt"/>
              </a:rPr>
              <a:t>sundew</a:t>
            </a:r>
            <a:r>
              <a:rPr lang="sl-SI" sz="2600" b="1" dirty="0" smtClean="0">
                <a:latin typeface="+mj-lt"/>
              </a:rPr>
              <a:t> </a:t>
            </a:r>
            <a:r>
              <a:rPr lang="sl-SI" sz="2600" b="1" i="1" dirty="0" err="1" smtClean="0">
                <a:latin typeface="+mj-lt"/>
              </a:rPr>
              <a:t>Drosera</a:t>
            </a:r>
            <a:r>
              <a:rPr lang="sl-SI" sz="2600" b="1" i="1" dirty="0" smtClean="0">
                <a:latin typeface="+mj-lt"/>
              </a:rPr>
              <a:t> </a:t>
            </a:r>
            <a:r>
              <a:rPr lang="sl-SI" sz="2600" b="1" i="1" dirty="0" err="1" smtClean="0">
                <a:latin typeface="+mj-lt"/>
              </a:rPr>
              <a:t>rotundifolia</a:t>
            </a:r>
            <a:r>
              <a:rPr lang="sl-SI" sz="2600" b="1" i="1" dirty="0" smtClean="0">
                <a:latin typeface="+mj-lt"/>
              </a:rPr>
              <a:t> </a:t>
            </a:r>
            <a:r>
              <a:rPr lang="sl-SI" sz="2600" dirty="0" smtClean="0">
                <a:latin typeface="+mj-lt"/>
              </a:rPr>
              <a:t>are </a:t>
            </a:r>
            <a:r>
              <a:rPr lang="sl-SI" sz="2600" dirty="0" err="1" smtClean="0">
                <a:latin typeface="+mj-lt"/>
              </a:rPr>
              <a:t>thrieving</a:t>
            </a:r>
            <a:r>
              <a:rPr lang="sl-SI" sz="2600" dirty="0" smtClean="0">
                <a:latin typeface="+mj-lt"/>
              </a:rPr>
              <a:t> in </a:t>
            </a:r>
            <a:r>
              <a:rPr lang="sl-SI" sz="2600" dirty="0" err="1" smtClean="0">
                <a:latin typeface="+mj-lt"/>
              </a:rPr>
              <a:t>the</a:t>
            </a:r>
            <a:r>
              <a:rPr lang="sl-SI" sz="2600" dirty="0" smtClean="0">
                <a:latin typeface="+mj-lt"/>
              </a:rPr>
              <a:t> </a:t>
            </a:r>
            <a:r>
              <a:rPr lang="sl-SI" sz="2600" dirty="0" err="1" smtClean="0">
                <a:latin typeface="+mj-lt"/>
              </a:rPr>
              <a:t>peatbog</a:t>
            </a:r>
            <a:r>
              <a:rPr lang="sl-SI" sz="2600" dirty="0" smtClean="0">
                <a:latin typeface="+mj-lt"/>
              </a:rPr>
              <a:t>. </a:t>
            </a:r>
            <a:r>
              <a:rPr lang="sl-SI" sz="2600" dirty="0" err="1" smtClean="0">
                <a:latin typeface="+mj-lt"/>
              </a:rPr>
              <a:t>These</a:t>
            </a:r>
            <a:r>
              <a:rPr lang="sl-SI" sz="2600" dirty="0" smtClean="0">
                <a:latin typeface="+mj-lt"/>
              </a:rPr>
              <a:t> </a:t>
            </a:r>
            <a:r>
              <a:rPr lang="sl-SI" sz="2600" dirty="0">
                <a:latin typeface="+mj-lt"/>
              </a:rPr>
              <a:t>are </a:t>
            </a:r>
            <a:r>
              <a:rPr lang="sl-SI" sz="2600" dirty="0" err="1">
                <a:latin typeface="+mj-lt"/>
              </a:rPr>
              <a:t>carnivorous</a:t>
            </a:r>
            <a:r>
              <a:rPr lang="sl-SI" sz="2600" dirty="0">
                <a:latin typeface="+mj-lt"/>
              </a:rPr>
              <a:t> </a:t>
            </a:r>
            <a:r>
              <a:rPr lang="sl-SI" sz="2600" dirty="0" err="1" smtClean="0">
                <a:latin typeface="+mj-lt"/>
              </a:rPr>
              <a:t>plants</a:t>
            </a:r>
            <a:r>
              <a:rPr lang="sl-SI" sz="2600" dirty="0" smtClean="0">
                <a:latin typeface="+mj-lt"/>
              </a:rPr>
              <a:t> </a:t>
            </a:r>
            <a:r>
              <a:rPr lang="sl-SI" sz="2600" dirty="0" err="1">
                <a:latin typeface="+mj-lt"/>
              </a:rPr>
              <a:t>and</a:t>
            </a:r>
            <a:r>
              <a:rPr lang="sl-SI" sz="2600" dirty="0">
                <a:latin typeface="+mj-lt"/>
              </a:rPr>
              <a:t> </a:t>
            </a:r>
            <a:r>
              <a:rPr lang="en-GB" sz="2600" dirty="0" smtClean="0">
                <a:latin typeface="+mj-lt"/>
              </a:rPr>
              <a:t>have </a:t>
            </a:r>
            <a:r>
              <a:rPr lang="en-GB" sz="2600" dirty="0">
                <a:latin typeface="+mj-lt"/>
              </a:rPr>
              <a:t>developed the ability to trap and eat </a:t>
            </a:r>
            <a:r>
              <a:rPr lang="en-GB" sz="2600" dirty="0" smtClean="0">
                <a:latin typeface="+mj-lt"/>
              </a:rPr>
              <a:t>animals</a:t>
            </a:r>
            <a:r>
              <a:rPr lang="sl-SI" sz="2600" dirty="0" smtClean="0">
                <a:latin typeface="+mj-lt"/>
              </a:rPr>
              <a:t> in </a:t>
            </a:r>
            <a:r>
              <a:rPr lang="sl-SI" sz="2600" dirty="0" err="1" smtClean="0">
                <a:latin typeface="+mj-lt"/>
              </a:rPr>
              <a:t>order</a:t>
            </a:r>
            <a:r>
              <a:rPr lang="sl-SI" sz="2600" dirty="0" smtClean="0">
                <a:latin typeface="+mj-lt"/>
              </a:rPr>
              <a:t> to </a:t>
            </a:r>
            <a:r>
              <a:rPr lang="sl-SI" sz="2600" dirty="0" err="1" smtClean="0">
                <a:latin typeface="+mj-lt"/>
              </a:rPr>
              <a:t>obrain</a:t>
            </a:r>
            <a:r>
              <a:rPr lang="sl-SI" sz="2600" dirty="0" smtClean="0">
                <a:latin typeface="+mj-lt"/>
              </a:rPr>
              <a:t> </a:t>
            </a:r>
            <a:r>
              <a:rPr lang="sl-SI" sz="2600" dirty="0" err="1" smtClean="0">
                <a:latin typeface="+mj-lt"/>
              </a:rPr>
              <a:t>nutrients</a:t>
            </a:r>
            <a:r>
              <a:rPr lang="sl-SI" sz="2600" dirty="0" smtClean="0">
                <a:latin typeface="+mj-lt"/>
              </a:rPr>
              <a:t> (</a:t>
            </a:r>
            <a:r>
              <a:rPr lang="sl-SI" sz="2600" dirty="0" err="1" smtClean="0">
                <a:latin typeface="+mj-lt"/>
              </a:rPr>
              <a:t>especially</a:t>
            </a:r>
            <a:r>
              <a:rPr lang="sl-SI" sz="2600" dirty="0" smtClean="0">
                <a:latin typeface="+mj-lt"/>
              </a:rPr>
              <a:t> N </a:t>
            </a:r>
            <a:r>
              <a:rPr lang="sl-SI" sz="2600" dirty="0" err="1" smtClean="0">
                <a:latin typeface="+mj-lt"/>
              </a:rPr>
              <a:t>and</a:t>
            </a:r>
            <a:r>
              <a:rPr lang="sl-SI" sz="2600" dirty="0" smtClean="0">
                <a:latin typeface="+mj-lt"/>
              </a:rPr>
              <a:t> P).</a:t>
            </a:r>
            <a:endParaRPr lang="sl-SI" sz="2600" dirty="0">
              <a:latin typeface="+mj-lt"/>
            </a:endParaRPr>
          </a:p>
        </p:txBody>
      </p:sp>
      <p:sp>
        <p:nvSpPr>
          <p:cNvPr id="9" name="Desna puščica 8"/>
          <p:cNvSpPr/>
          <p:nvPr/>
        </p:nvSpPr>
        <p:spPr>
          <a:xfrm>
            <a:off x="6790037" y="3826253"/>
            <a:ext cx="612000" cy="386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11915" r="5497" b="5535"/>
          <a:stretch/>
        </p:blipFill>
        <p:spPr>
          <a:xfrm>
            <a:off x="57150" y="3767740"/>
            <a:ext cx="4320000" cy="305217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50363"/>
            <a:ext cx="4320000" cy="324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" t="4233"/>
          <a:stretch/>
        </p:blipFill>
        <p:spPr>
          <a:xfrm>
            <a:off x="57150" y="63458"/>
            <a:ext cx="4320000" cy="3267079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4560570" y="981194"/>
            <a:ext cx="15087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i="1" dirty="0" err="1">
                <a:latin typeface="+mj-lt"/>
              </a:rPr>
              <a:t>Eriophorum</a:t>
            </a:r>
            <a:r>
              <a:rPr lang="sl-SI" sz="2000" i="1" dirty="0">
                <a:latin typeface="+mj-lt"/>
              </a:rPr>
              <a:t> </a:t>
            </a:r>
            <a:r>
              <a:rPr lang="sl-SI" sz="2000" i="1" dirty="0" err="1" smtClean="0">
                <a:latin typeface="+mj-lt"/>
              </a:rPr>
              <a:t>vaginatum</a:t>
            </a:r>
            <a:endParaRPr lang="sl-SI" sz="2000" i="1" dirty="0" smtClean="0">
              <a:latin typeface="+mj-lt"/>
            </a:endParaRPr>
          </a:p>
          <a:p>
            <a:endParaRPr lang="sl-SI" sz="2000" i="1" dirty="0" smtClean="0">
              <a:latin typeface="+mj-lt"/>
            </a:endParaRPr>
          </a:p>
          <a:p>
            <a:r>
              <a:rPr lang="sl-SI" sz="2000" dirty="0" err="1" smtClean="0">
                <a:latin typeface="+mj-lt"/>
              </a:rPr>
              <a:t>and</a:t>
            </a:r>
            <a:r>
              <a:rPr lang="sl-SI" sz="2000" dirty="0" smtClean="0">
                <a:latin typeface="+mj-lt"/>
              </a:rPr>
              <a:t> </a:t>
            </a:r>
          </a:p>
          <a:p>
            <a:endParaRPr lang="sl-SI" sz="2000" i="1" dirty="0">
              <a:latin typeface="+mj-lt"/>
            </a:endParaRPr>
          </a:p>
          <a:p>
            <a:r>
              <a:rPr lang="sl-SI" sz="2000" i="1" dirty="0" err="1" smtClean="0">
                <a:latin typeface="+mj-lt"/>
              </a:rPr>
              <a:t>Vaccinium</a:t>
            </a:r>
            <a:r>
              <a:rPr lang="sl-SI" sz="2000" i="1" dirty="0" smtClean="0">
                <a:latin typeface="+mj-lt"/>
              </a:rPr>
              <a:t> </a:t>
            </a:r>
            <a:r>
              <a:rPr lang="sl-SI" sz="2000" i="1" dirty="0" err="1" smtClean="0">
                <a:latin typeface="+mj-lt"/>
              </a:rPr>
              <a:t>myrtillus</a:t>
            </a:r>
            <a:endParaRPr lang="sl-SI" sz="2000" i="1" dirty="0">
              <a:latin typeface="+mj-lt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5507033" y="244529"/>
            <a:ext cx="2307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000" i="1" dirty="0" err="1">
                <a:solidFill>
                  <a:srgbClr val="000000"/>
                </a:solidFill>
                <a:latin typeface="+mj-lt"/>
              </a:rPr>
              <a:t>Vaccinium</a:t>
            </a:r>
            <a:r>
              <a:rPr lang="sl-SI" sz="20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sl-SI" sz="2000" i="1" dirty="0" err="1">
                <a:solidFill>
                  <a:srgbClr val="000000"/>
                </a:solidFill>
                <a:latin typeface="+mj-lt"/>
              </a:rPr>
              <a:t>oxycoccos</a:t>
            </a:r>
            <a:endParaRPr lang="sl-SI" sz="20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4567303" y="6214398"/>
            <a:ext cx="23183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000" i="1" dirty="0" err="1">
                <a:solidFill>
                  <a:srgbClr val="000000"/>
                </a:solidFill>
                <a:latin typeface="+mj-lt"/>
              </a:rPr>
              <a:t>Vaccinium</a:t>
            </a:r>
            <a:r>
              <a:rPr lang="sl-SI" sz="20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sl-SI" sz="2000" i="1" dirty="0" err="1" smtClean="0">
                <a:solidFill>
                  <a:srgbClr val="000000"/>
                </a:solidFill>
                <a:latin typeface="+mj-lt"/>
              </a:rPr>
              <a:t>vitis</a:t>
            </a:r>
            <a:r>
              <a:rPr lang="sl-SI" sz="20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l-SI" sz="2000" i="1" dirty="0" err="1" smtClean="0">
                <a:solidFill>
                  <a:srgbClr val="000000"/>
                </a:solidFill>
                <a:latin typeface="+mj-lt"/>
              </a:rPr>
              <a:t>idaea</a:t>
            </a:r>
            <a:endParaRPr lang="sl-SI" sz="20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cxnSp>
        <p:nvCxnSpPr>
          <p:cNvPr id="14" name="Raven puščični povezovalnik 13"/>
          <p:cNvCxnSpPr/>
          <p:nvPr/>
        </p:nvCxnSpPr>
        <p:spPr>
          <a:xfrm flipH="1">
            <a:off x="2526030" y="1315233"/>
            <a:ext cx="2034540" cy="8344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Raven puščični povezovalnik 14"/>
          <p:cNvCxnSpPr/>
          <p:nvPr/>
        </p:nvCxnSpPr>
        <p:spPr>
          <a:xfrm flipH="1">
            <a:off x="3686716" y="2805830"/>
            <a:ext cx="873854" cy="2066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Raven puščični povezovalnik 16"/>
          <p:cNvCxnSpPr/>
          <p:nvPr/>
        </p:nvCxnSpPr>
        <p:spPr>
          <a:xfrm>
            <a:off x="7749540" y="570764"/>
            <a:ext cx="1840230" cy="9180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Raven puščični povezovalnik 18"/>
          <p:cNvCxnSpPr>
            <a:stCxn id="12" idx="1"/>
          </p:cNvCxnSpPr>
          <p:nvPr/>
        </p:nvCxnSpPr>
        <p:spPr>
          <a:xfrm flipH="1" flipV="1">
            <a:off x="2709450" y="5740171"/>
            <a:ext cx="1857853" cy="6742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9" name="Pravokotnik 28"/>
          <p:cNvSpPr/>
          <p:nvPr/>
        </p:nvSpPr>
        <p:spPr>
          <a:xfrm>
            <a:off x="5175885" y="3902999"/>
            <a:ext cx="60960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/>
            <a:r>
              <a:rPr lang="sl-SI" sz="2000" dirty="0" smtClean="0"/>
              <a:t>….</a:t>
            </a:r>
            <a:r>
              <a:rPr lang="en-GB" sz="2000" dirty="0" smtClean="0"/>
              <a:t>others </a:t>
            </a:r>
            <a:r>
              <a:rPr lang="sl-SI" sz="2000" dirty="0" smtClean="0"/>
              <a:t>– </a:t>
            </a:r>
            <a:r>
              <a:rPr lang="sl-SI" sz="2000" dirty="0" err="1" smtClean="0"/>
              <a:t>such</a:t>
            </a:r>
            <a:r>
              <a:rPr lang="sl-SI" sz="2000" dirty="0" smtClean="0"/>
              <a:t> as </a:t>
            </a:r>
            <a:r>
              <a:rPr lang="sl-SI" sz="2000" b="1" dirty="0" err="1" smtClean="0"/>
              <a:t>heathers</a:t>
            </a:r>
            <a:r>
              <a:rPr lang="sl-SI" sz="2000" dirty="0" smtClean="0"/>
              <a:t> - </a:t>
            </a:r>
            <a:r>
              <a:rPr lang="en-GB" sz="2000" dirty="0" smtClean="0"/>
              <a:t>obtain </a:t>
            </a:r>
            <a:r>
              <a:rPr lang="en-GB" sz="2000" dirty="0"/>
              <a:t>nutrients through their partnership with fungi. </a:t>
            </a:r>
            <a:endParaRPr lang="sl-SI" sz="2000" dirty="0" smtClean="0"/>
          </a:p>
          <a:p>
            <a:pPr fontAlgn="base"/>
            <a:endParaRPr lang="sl-SI" sz="2000" dirty="0"/>
          </a:p>
          <a:p>
            <a:pPr fontAlgn="base"/>
            <a:r>
              <a:rPr lang="sl-SI" sz="2000" dirty="0" smtClean="0"/>
              <a:t>Pokljuka </a:t>
            </a:r>
            <a:r>
              <a:rPr lang="sl-SI" sz="2000" dirty="0" err="1" smtClean="0"/>
              <a:t>bogs</a:t>
            </a:r>
            <a:r>
              <a:rPr lang="sl-SI" sz="2000" dirty="0" smtClean="0"/>
              <a:t> </a:t>
            </a:r>
            <a:r>
              <a:rPr lang="sl-SI" sz="2000" dirty="0" err="1" smtClean="0"/>
              <a:t>has</a:t>
            </a:r>
            <a:r>
              <a:rPr lang="sl-SI" sz="2000" dirty="0" smtClean="0"/>
              <a:t> 7 </a:t>
            </a:r>
            <a:r>
              <a:rPr lang="sl-SI" sz="2000" dirty="0" err="1" smtClean="0"/>
              <a:t>heather</a:t>
            </a:r>
            <a:r>
              <a:rPr lang="sl-SI" sz="2000" dirty="0" smtClean="0"/>
              <a:t> </a:t>
            </a:r>
            <a:r>
              <a:rPr lang="sl-SI" sz="2000" dirty="0" err="1" smtClean="0"/>
              <a:t>species</a:t>
            </a:r>
            <a:r>
              <a:rPr lang="sl-SI" sz="2000" dirty="0" smtClean="0"/>
              <a:t>: </a:t>
            </a:r>
            <a:r>
              <a:rPr lang="sl-SI" sz="2000" dirty="0" err="1" smtClean="0"/>
              <a:t>common</a:t>
            </a:r>
            <a:r>
              <a:rPr lang="sl-SI" sz="2000" dirty="0" smtClean="0"/>
              <a:t> </a:t>
            </a:r>
            <a:r>
              <a:rPr lang="sl-SI" sz="2000" dirty="0" err="1" smtClean="0"/>
              <a:t>heather</a:t>
            </a:r>
            <a:r>
              <a:rPr lang="sl-SI" sz="2000" dirty="0" smtClean="0"/>
              <a:t>, </a:t>
            </a:r>
            <a:r>
              <a:rPr lang="sl-SI" sz="2000" dirty="0" err="1" smtClean="0"/>
              <a:t>blueberry</a:t>
            </a:r>
            <a:r>
              <a:rPr lang="sl-SI" sz="2000" dirty="0" smtClean="0"/>
              <a:t>, </a:t>
            </a:r>
            <a:r>
              <a:rPr lang="sl-SI" sz="2000" dirty="0" err="1" smtClean="0"/>
              <a:t>cowberry</a:t>
            </a:r>
            <a:r>
              <a:rPr lang="sl-SI" sz="2000" dirty="0" smtClean="0"/>
              <a:t>, bog </a:t>
            </a:r>
            <a:r>
              <a:rPr lang="sl-SI" sz="2000" dirty="0" err="1" smtClean="0"/>
              <a:t>rosemary</a:t>
            </a:r>
            <a:r>
              <a:rPr lang="sl-SI" sz="2000" dirty="0" smtClean="0"/>
              <a:t>, </a:t>
            </a:r>
            <a:r>
              <a:rPr lang="sl-SI" sz="2000" dirty="0" err="1" smtClean="0"/>
              <a:t>wild</a:t>
            </a:r>
            <a:r>
              <a:rPr lang="sl-SI" sz="2000" dirty="0" smtClean="0"/>
              <a:t> </a:t>
            </a:r>
            <a:r>
              <a:rPr lang="sl-SI" sz="2000" dirty="0" err="1" smtClean="0"/>
              <a:t>and</a:t>
            </a:r>
            <a:r>
              <a:rPr lang="sl-SI" sz="2000" dirty="0" smtClean="0"/>
              <a:t> </a:t>
            </a:r>
            <a:r>
              <a:rPr lang="sl-SI" sz="2000" dirty="0" err="1" smtClean="0"/>
              <a:t>small</a:t>
            </a:r>
            <a:r>
              <a:rPr lang="sl-SI" sz="2000" dirty="0" smtClean="0"/>
              <a:t> </a:t>
            </a:r>
            <a:r>
              <a:rPr lang="sl-SI" sz="2000" dirty="0" err="1" smtClean="0"/>
              <a:t>cranberry</a:t>
            </a:r>
            <a:r>
              <a:rPr lang="sl-SI" sz="2000" dirty="0" smtClean="0"/>
              <a:t> </a:t>
            </a:r>
            <a:r>
              <a:rPr lang="sl-SI" sz="2000" dirty="0" err="1" smtClean="0"/>
              <a:t>and</a:t>
            </a:r>
            <a:r>
              <a:rPr lang="sl-SI" sz="2000" dirty="0" smtClean="0"/>
              <a:t> bog </a:t>
            </a:r>
            <a:r>
              <a:rPr lang="sl-SI" sz="2000" dirty="0" err="1" smtClean="0"/>
              <a:t>bilberry</a:t>
            </a:r>
            <a:r>
              <a:rPr lang="sl-SI" sz="2000" dirty="0" smtClean="0"/>
              <a:t>.</a:t>
            </a:r>
            <a:endParaRPr lang="sl-SI" sz="2000" dirty="0"/>
          </a:p>
        </p:txBody>
      </p:sp>
      <p:cxnSp>
        <p:nvCxnSpPr>
          <p:cNvPr id="31" name="Raven povezovalnik 30"/>
          <p:cNvCxnSpPr/>
          <p:nvPr/>
        </p:nvCxnSpPr>
        <p:spPr>
          <a:xfrm>
            <a:off x="4377150" y="4478513"/>
            <a:ext cx="7892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ven povezovalnik 31"/>
          <p:cNvCxnSpPr/>
          <p:nvPr/>
        </p:nvCxnSpPr>
        <p:spPr>
          <a:xfrm>
            <a:off x="4377150" y="3330537"/>
            <a:ext cx="937800" cy="572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ven povezovalnik 33"/>
          <p:cNvCxnSpPr/>
          <p:nvPr/>
        </p:nvCxnSpPr>
        <p:spPr>
          <a:xfrm flipV="1">
            <a:off x="7098030" y="3332300"/>
            <a:ext cx="731520" cy="547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89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82" y="464553"/>
            <a:ext cx="4033368" cy="5377824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1484957" y="2528600"/>
            <a:ext cx="25041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000" dirty="0" err="1" smtClean="0">
                <a:latin typeface="+mj-lt"/>
              </a:rPr>
              <a:t>We</a:t>
            </a:r>
            <a:r>
              <a:rPr lang="sl-SI" sz="3000" dirty="0" smtClean="0">
                <a:latin typeface="+mj-lt"/>
              </a:rPr>
              <a:t> </a:t>
            </a:r>
            <a:r>
              <a:rPr lang="sl-SI" sz="3000" dirty="0" err="1">
                <a:latin typeface="+mj-lt"/>
              </a:rPr>
              <a:t>observed</a:t>
            </a:r>
            <a:r>
              <a:rPr lang="sl-SI" sz="3000" dirty="0">
                <a:latin typeface="+mj-lt"/>
              </a:rPr>
              <a:t> </a:t>
            </a:r>
            <a:r>
              <a:rPr lang="sl-SI" sz="3000" dirty="0" err="1">
                <a:latin typeface="+mj-lt"/>
              </a:rPr>
              <a:t>various</a:t>
            </a:r>
            <a:r>
              <a:rPr lang="sl-SI" sz="3000" dirty="0">
                <a:latin typeface="+mj-lt"/>
              </a:rPr>
              <a:t> </a:t>
            </a:r>
            <a:r>
              <a:rPr lang="sl-SI" sz="3000" dirty="0" err="1" smtClean="0">
                <a:latin typeface="+mj-lt"/>
              </a:rPr>
              <a:t>lichens</a:t>
            </a:r>
            <a:endParaRPr lang="sl-SI" sz="3000" dirty="0" smtClean="0">
              <a:latin typeface="+mj-lt"/>
            </a:endParaRPr>
          </a:p>
          <a:p>
            <a:r>
              <a:rPr lang="sl-SI" sz="3000" dirty="0" err="1" smtClean="0">
                <a:latin typeface="+mj-lt"/>
              </a:rPr>
              <a:t>along</a:t>
            </a:r>
            <a:r>
              <a:rPr lang="sl-SI" sz="3000" dirty="0" smtClean="0">
                <a:latin typeface="+mj-lt"/>
              </a:rPr>
              <a:t>  </a:t>
            </a:r>
            <a:r>
              <a:rPr lang="sl-SI" sz="3000" dirty="0" err="1" smtClean="0">
                <a:latin typeface="+mj-lt"/>
              </a:rPr>
              <a:t>the</a:t>
            </a:r>
            <a:r>
              <a:rPr lang="sl-SI" sz="3000" dirty="0" smtClean="0">
                <a:latin typeface="+mj-lt"/>
              </a:rPr>
              <a:t> </a:t>
            </a:r>
            <a:r>
              <a:rPr lang="sl-SI" sz="3000" dirty="0" err="1" smtClean="0">
                <a:latin typeface="+mj-lt"/>
              </a:rPr>
              <a:t>way</a:t>
            </a:r>
            <a:r>
              <a:rPr lang="sl-SI" sz="3000" dirty="0" smtClean="0">
                <a:latin typeface="+mj-lt"/>
              </a:rPr>
              <a:t>.</a:t>
            </a:r>
            <a:endParaRPr lang="sl-SI" sz="3000" dirty="0">
              <a:latin typeface="+mj-lt"/>
            </a:endParaRPr>
          </a:p>
        </p:txBody>
      </p:sp>
      <p:sp>
        <p:nvSpPr>
          <p:cNvPr id="4" name="Desna puščica 3"/>
          <p:cNvSpPr/>
          <p:nvPr/>
        </p:nvSpPr>
        <p:spPr>
          <a:xfrm>
            <a:off x="4091940" y="2843210"/>
            <a:ext cx="1657350" cy="386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181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0000" cy="36000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000"/>
            <a:ext cx="4800000" cy="360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00" y="0"/>
            <a:ext cx="3600000" cy="270000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00" y="3618000"/>
            <a:ext cx="4320000" cy="3240000"/>
          </a:xfrm>
          <a:prstGeom prst="rect">
            <a:avLst/>
          </a:prstGeom>
        </p:spPr>
      </p:pic>
      <p:sp>
        <p:nvSpPr>
          <p:cNvPr id="13" name="PoljeZBesedilom 12"/>
          <p:cNvSpPr txBox="1"/>
          <p:nvPr/>
        </p:nvSpPr>
        <p:spPr>
          <a:xfrm>
            <a:off x="4899546" y="436728"/>
            <a:ext cx="36848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Goreljek </a:t>
            </a:r>
            <a:r>
              <a:rPr lang="sl-SI" dirty="0" err="1" smtClean="0"/>
              <a:t>Peatbog</a:t>
            </a:r>
            <a:r>
              <a:rPr lang="sl-SI" dirty="0" smtClean="0"/>
              <a:t> </a:t>
            </a:r>
            <a:r>
              <a:rPr lang="sl-SI" dirty="0" err="1" smtClean="0"/>
              <a:t>offers</a:t>
            </a:r>
            <a:r>
              <a:rPr lang="sl-SI" dirty="0" smtClean="0"/>
              <a:t> </a:t>
            </a:r>
            <a:r>
              <a:rPr lang="sl-SI" dirty="0" err="1" smtClean="0"/>
              <a:t>an</a:t>
            </a:r>
            <a:r>
              <a:rPr lang="sl-SI" dirty="0" smtClean="0"/>
              <a:t> </a:t>
            </a:r>
            <a:r>
              <a:rPr lang="sl-SI" dirty="0" err="1" smtClean="0"/>
              <a:t>unique</a:t>
            </a:r>
            <a:r>
              <a:rPr lang="sl-SI" dirty="0" smtClean="0"/>
              <a:t> </a:t>
            </a:r>
            <a:r>
              <a:rPr lang="sl-SI" dirty="0" err="1" smtClean="0"/>
              <a:t>opportunity</a:t>
            </a:r>
            <a:r>
              <a:rPr lang="sl-SI" dirty="0" smtClean="0"/>
              <a:t>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/>
              <a:t>l</a:t>
            </a:r>
            <a:r>
              <a:rPr lang="sl-SI" dirty="0" err="1" smtClean="0"/>
              <a:t>earning</a:t>
            </a:r>
            <a:r>
              <a:rPr lang="sl-SI" dirty="0" smtClean="0"/>
              <a:t> </a:t>
            </a:r>
            <a:r>
              <a:rPr lang="sl-SI" dirty="0" err="1" smtClean="0"/>
              <a:t>about</a:t>
            </a:r>
            <a:r>
              <a:rPr lang="sl-SI" dirty="0" smtClean="0"/>
              <a:t> </a:t>
            </a:r>
            <a:r>
              <a:rPr lang="sl-SI" dirty="0" err="1" smtClean="0"/>
              <a:t>peat</a:t>
            </a:r>
            <a:r>
              <a:rPr lang="sl-SI" dirty="0" smtClean="0"/>
              <a:t> </a:t>
            </a:r>
            <a:r>
              <a:rPr lang="sl-SI" dirty="0" err="1" smtClean="0"/>
              <a:t>bogs</a:t>
            </a:r>
            <a:r>
              <a:rPr lang="sl-SI" dirty="0" smtClean="0"/>
              <a:t>, </a:t>
            </a:r>
            <a:r>
              <a:rPr lang="sl-SI" dirty="0" err="1" smtClean="0"/>
              <a:t>its</a:t>
            </a:r>
            <a:r>
              <a:rPr lang="sl-SI" dirty="0" smtClean="0"/>
              <a:t> </a:t>
            </a:r>
            <a:r>
              <a:rPr lang="sl-SI" dirty="0" err="1" smtClean="0">
                <a:solidFill>
                  <a:srgbClr val="0070C0"/>
                </a:solidFill>
              </a:rPr>
              <a:t>threats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opportunities</a:t>
            </a:r>
            <a:r>
              <a:rPr lang="sl-SI" dirty="0" smtClean="0"/>
              <a:t>,</a:t>
            </a:r>
          </a:p>
          <a:p>
            <a:r>
              <a:rPr lang="sl-SI" dirty="0" err="1" smtClean="0"/>
              <a:t>importance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conservation</a:t>
            </a:r>
            <a:r>
              <a:rPr lang="sl-SI" dirty="0" smtClean="0"/>
              <a:t>,</a:t>
            </a:r>
          </a:p>
          <a:p>
            <a:r>
              <a:rPr lang="sl-SI" dirty="0" err="1" smtClean="0"/>
              <a:t>education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public</a:t>
            </a:r>
            <a:r>
              <a:rPr lang="sl-SI" dirty="0" smtClean="0"/>
              <a:t>,</a:t>
            </a:r>
          </a:p>
          <a:p>
            <a:r>
              <a:rPr lang="sl-SI" dirty="0" err="1" smtClean="0"/>
              <a:t>meaning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en-GB" dirty="0" smtClean="0"/>
              <a:t>sacrifice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certain</a:t>
            </a:r>
            <a:r>
              <a:rPr lang="sl-SI" dirty="0" smtClean="0"/>
              <a:t> </a:t>
            </a:r>
            <a:r>
              <a:rPr lang="sl-SI" dirty="0" err="1" smtClean="0"/>
              <a:t>areas</a:t>
            </a:r>
            <a:r>
              <a:rPr lang="sl-SI" dirty="0" smtClean="0"/>
              <a:t> </a:t>
            </a:r>
            <a:r>
              <a:rPr lang="en-GB" dirty="0" smtClean="0"/>
              <a:t>for the purpose of education and research</a:t>
            </a:r>
            <a:r>
              <a:rPr lang="sl-SI" dirty="0" smtClean="0"/>
              <a:t>,</a:t>
            </a:r>
            <a:r>
              <a:rPr lang="en-GB" dirty="0" smtClean="0"/>
              <a:t> </a:t>
            </a:r>
            <a:endParaRPr lang="sl-SI" dirty="0" smtClean="0"/>
          </a:p>
          <a:p>
            <a:r>
              <a:rPr lang="en-GB" dirty="0" smtClean="0"/>
              <a:t>and the redirecting of attention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public</a:t>
            </a:r>
            <a:r>
              <a:rPr lang="sl-SI" dirty="0" smtClean="0"/>
              <a:t> </a:t>
            </a:r>
            <a:r>
              <a:rPr lang="sl-SI" dirty="0" err="1" smtClean="0"/>
              <a:t>for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purpose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conservation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other</a:t>
            </a:r>
            <a:r>
              <a:rPr lang="sl-SI" dirty="0" smtClean="0"/>
              <a:t> </a:t>
            </a:r>
            <a:r>
              <a:rPr lang="sl-SI" dirty="0" err="1" smtClean="0"/>
              <a:t>sensitive</a:t>
            </a:r>
            <a:r>
              <a:rPr lang="sl-SI" dirty="0" smtClean="0"/>
              <a:t> </a:t>
            </a:r>
            <a:r>
              <a:rPr lang="sl-SI" dirty="0" err="1" smtClean="0"/>
              <a:t>ecosystems</a:t>
            </a:r>
            <a:r>
              <a:rPr lang="sl-SI" dirty="0" smtClean="0"/>
              <a:t>.</a:t>
            </a:r>
          </a:p>
          <a:p>
            <a:endParaRPr lang="en-GB" dirty="0"/>
          </a:p>
        </p:txBody>
      </p:sp>
      <p:cxnSp>
        <p:nvCxnSpPr>
          <p:cNvPr id="3" name="Raven puščični povezovalnik 2"/>
          <p:cNvCxnSpPr/>
          <p:nvPr/>
        </p:nvCxnSpPr>
        <p:spPr>
          <a:xfrm flipH="1">
            <a:off x="4277955" y="1338570"/>
            <a:ext cx="1588770" cy="114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uščični povezovalnik 13"/>
          <p:cNvCxnSpPr/>
          <p:nvPr/>
        </p:nvCxnSpPr>
        <p:spPr>
          <a:xfrm flipH="1">
            <a:off x="3798570" y="1350000"/>
            <a:ext cx="887730" cy="3708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52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790950" y="2492367"/>
            <a:ext cx="47878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3000" b="1" dirty="0" err="1" smtClean="0">
                <a:solidFill>
                  <a:prstClr val="black"/>
                </a:solidFill>
              </a:rPr>
              <a:t>Our</a:t>
            </a:r>
            <a:r>
              <a:rPr lang="sl-SI" sz="3000" b="1" dirty="0" smtClean="0">
                <a:solidFill>
                  <a:prstClr val="black"/>
                </a:solidFill>
              </a:rPr>
              <a:t> </a:t>
            </a:r>
            <a:r>
              <a:rPr lang="sl-SI" sz="3000" b="1" dirty="0" err="1" smtClean="0">
                <a:solidFill>
                  <a:prstClr val="black"/>
                </a:solidFill>
              </a:rPr>
              <a:t>impressions</a:t>
            </a:r>
            <a:endParaRPr lang="sl-SI" sz="3000" b="1" dirty="0">
              <a:solidFill>
                <a:prstClr val="black"/>
              </a:solidFill>
            </a:endParaRPr>
          </a:p>
        </p:txBody>
      </p:sp>
      <p:sp>
        <p:nvSpPr>
          <p:cNvPr id="4" name="Polje z besedilom 7"/>
          <p:cNvSpPr txBox="1">
            <a:spLocks noChangeArrowheads="1"/>
          </p:cNvSpPr>
          <p:nvPr/>
        </p:nvSpPr>
        <p:spPr bwMode="auto">
          <a:xfrm>
            <a:off x="121813" y="117039"/>
            <a:ext cx="7462208" cy="192448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Thumb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: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What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was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the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best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part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of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the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pilot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activity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 altLang="sl-SI" b="1" dirty="0" smtClean="0">
              <a:solidFill>
                <a:srgbClr val="000000"/>
              </a:solidFill>
              <a:latin typeface="Calibri Light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beauty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of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nature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around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Goreljek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Peatbog</a:t>
            </a:r>
            <a:endParaRPr lang="sl-SI" altLang="sl-SI" dirty="0" smtClean="0">
              <a:solidFill>
                <a:srgbClr val="000000"/>
              </a:solidFill>
              <a:latin typeface="Calibri Ligh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dirty="0" smtClean="0">
                <a:solidFill>
                  <a:prstClr val="black"/>
                </a:solidFill>
                <a:latin typeface="Calibri Light"/>
              </a:rPr>
              <a:t>- a person </a:t>
            </a:r>
            <a:r>
              <a:rPr lang="sl-SI" dirty="0" err="1" smtClean="0">
                <a:solidFill>
                  <a:prstClr val="black"/>
                </a:solidFill>
                <a:latin typeface="Calibri Light"/>
              </a:rPr>
              <a:t>must</a:t>
            </a:r>
            <a:r>
              <a:rPr lang="sl-SI" dirty="0" smtClean="0">
                <a:solidFill>
                  <a:prstClr val="black"/>
                </a:solidFill>
                <a:latin typeface="Calibri Light"/>
              </a:rPr>
              <a:t> not </a:t>
            </a:r>
            <a:r>
              <a:rPr lang="sl-SI" dirty="0" err="1" smtClean="0">
                <a:solidFill>
                  <a:prstClr val="black"/>
                </a:solidFill>
                <a:latin typeface="Calibri Light"/>
              </a:rPr>
              <a:t>walk</a:t>
            </a:r>
            <a:r>
              <a:rPr lang="sl-SI" dirty="0" smtClean="0">
                <a:solidFill>
                  <a:prstClr val="black"/>
                </a:solidFill>
                <a:latin typeface="Calibri Light"/>
              </a:rPr>
              <a:t> on </a:t>
            </a:r>
            <a:r>
              <a:rPr lang="sl-SI" dirty="0" err="1" smtClean="0">
                <a:solidFill>
                  <a:prstClr val="black"/>
                </a:solidFill>
                <a:latin typeface="Calibri Light"/>
              </a:rPr>
              <a:t>peat</a:t>
            </a:r>
            <a:r>
              <a:rPr lang="sl-SI" dirty="0" smtClean="0">
                <a:solidFill>
                  <a:prstClr val="black"/>
                </a:solidFill>
                <a:latin typeface="Calibri Light"/>
              </a:rPr>
              <a:t> </a:t>
            </a:r>
            <a:r>
              <a:rPr lang="sl-SI" dirty="0" err="1" smtClean="0">
                <a:solidFill>
                  <a:prstClr val="black"/>
                </a:solidFill>
                <a:latin typeface="Calibri Light"/>
              </a:rPr>
              <a:t>mosses</a:t>
            </a:r>
            <a:endParaRPr lang="sl-SI" dirty="0">
              <a:solidFill>
                <a:srgbClr val="000000"/>
              </a:solidFill>
              <a:latin typeface="Calibri Ligh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dirty="0" smtClean="0">
                <a:latin typeface="+mj-lt"/>
              </a:rPr>
              <a:t>- </a:t>
            </a:r>
            <a:r>
              <a:rPr lang="sl-SI" dirty="0" err="1" smtClean="0">
                <a:latin typeface="+mj-lt"/>
              </a:rPr>
              <a:t>the</a:t>
            </a:r>
            <a:r>
              <a:rPr lang="sl-SI" dirty="0" smtClean="0">
                <a:latin typeface="+mj-lt"/>
              </a:rPr>
              <a:t> </a:t>
            </a:r>
            <a:r>
              <a:rPr lang="sl-SI" dirty="0" err="1">
                <a:latin typeface="+mj-lt"/>
              </a:rPr>
              <a:t>round-leaved</a:t>
            </a:r>
            <a:r>
              <a:rPr lang="sl-SI" dirty="0">
                <a:latin typeface="+mj-lt"/>
              </a:rPr>
              <a:t> </a:t>
            </a:r>
            <a:r>
              <a:rPr lang="sl-SI" dirty="0" err="1">
                <a:latin typeface="+mj-lt"/>
              </a:rPr>
              <a:t>sundew</a:t>
            </a:r>
            <a:r>
              <a:rPr lang="sl-SI" dirty="0">
                <a:latin typeface="+mj-lt"/>
              </a:rPr>
              <a:t> </a:t>
            </a:r>
            <a:r>
              <a:rPr lang="sl-SI" i="1" dirty="0" err="1">
                <a:latin typeface="+mj-lt"/>
              </a:rPr>
              <a:t>Drosera</a:t>
            </a:r>
            <a:r>
              <a:rPr lang="sl-SI" i="1" dirty="0">
                <a:latin typeface="+mj-lt"/>
              </a:rPr>
              <a:t> </a:t>
            </a:r>
            <a:r>
              <a:rPr lang="sl-SI" i="1" dirty="0" err="1" smtClean="0">
                <a:latin typeface="+mj-lt"/>
              </a:rPr>
              <a:t>rotundifolia</a:t>
            </a:r>
            <a:endParaRPr lang="sl-SI" i="1" dirty="0" smtClean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i="1" dirty="0" smtClean="0"/>
              <a:t>- </a:t>
            </a:r>
            <a:r>
              <a:rPr lang="sl-SI" dirty="0" err="1" smtClean="0">
                <a:latin typeface="+mj-lt"/>
              </a:rPr>
              <a:t>sampling</a:t>
            </a:r>
            <a:r>
              <a:rPr lang="sl-SI" dirty="0" smtClean="0">
                <a:latin typeface="+mj-lt"/>
              </a:rPr>
              <a:t> </a:t>
            </a:r>
            <a:r>
              <a:rPr lang="sl-SI" dirty="0" err="1" smtClean="0">
                <a:latin typeface="+mj-lt"/>
              </a:rPr>
              <a:t>and</a:t>
            </a:r>
            <a:r>
              <a:rPr lang="sl-SI" dirty="0" smtClean="0">
                <a:latin typeface="+mj-lt"/>
              </a:rPr>
              <a:t> </a:t>
            </a:r>
            <a:r>
              <a:rPr lang="sl-SI" dirty="0" err="1" smtClean="0">
                <a:latin typeface="+mj-lt"/>
              </a:rPr>
              <a:t>identification</a:t>
            </a:r>
            <a:r>
              <a:rPr lang="sl-SI" dirty="0" smtClean="0">
                <a:latin typeface="+mj-lt"/>
              </a:rPr>
              <a:t> </a:t>
            </a:r>
            <a:r>
              <a:rPr lang="sl-SI" dirty="0" err="1" smtClean="0">
                <a:latin typeface="+mj-lt"/>
              </a:rPr>
              <a:t>of</a:t>
            </a:r>
            <a:r>
              <a:rPr lang="sl-SI" dirty="0" smtClean="0">
                <a:latin typeface="+mj-lt"/>
              </a:rPr>
              <a:t> </a:t>
            </a:r>
            <a:r>
              <a:rPr lang="sl-SI" dirty="0" err="1" smtClean="0">
                <a:latin typeface="+mj-lt"/>
              </a:rPr>
              <a:t>the</a:t>
            </a:r>
            <a:r>
              <a:rPr lang="sl-SI" dirty="0" smtClean="0">
                <a:latin typeface="+mj-lt"/>
              </a:rPr>
              <a:t> </a:t>
            </a:r>
            <a:r>
              <a:rPr lang="sl-SI" dirty="0" err="1" smtClean="0">
                <a:latin typeface="+mj-lt"/>
              </a:rPr>
              <a:t>benthic</a:t>
            </a:r>
            <a:r>
              <a:rPr lang="sl-SI" dirty="0" smtClean="0">
                <a:latin typeface="+mj-lt"/>
              </a:rPr>
              <a:t> </a:t>
            </a:r>
            <a:r>
              <a:rPr lang="sl-SI" dirty="0" err="1" smtClean="0">
                <a:latin typeface="+mj-lt"/>
              </a:rPr>
              <a:t>invertebrates</a:t>
            </a:r>
            <a:r>
              <a:rPr lang="sl-SI" dirty="0" smtClean="0">
                <a:latin typeface="+mj-lt"/>
              </a:rPr>
              <a:t> </a:t>
            </a:r>
            <a:r>
              <a:rPr lang="sl-SI" dirty="0" err="1" smtClean="0">
                <a:latin typeface="+mj-lt"/>
              </a:rPr>
              <a:t>from</a:t>
            </a:r>
            <a:r>
              <a:rPr lang="sl-SI" dirty="0" smtClean="0">
                <a:latin typeface="+mj-lt"/>
              </a:rPr>
              <a:t> </a:t>
            </a:r>
            <a:r>
              <a:rPr lang="sl-SI" dirty="0" err="1" smtClean="0">
                <a:latin typeface="+mj-lt"/>
              </a:rPr>
              <a:t>the</a:t>
            </a:r>
            <a:r>
              <a:rPr lang="sl-SI" dirty="0" smtClean="0">
                <a:latin typeface="+mj-lt"/>
              </a:rPr>
              <a:t> Radovna </a:t>
            </a:r>
            <a:r>
              <a:rPr lang="sl-SI" dirty="0" err="1" smtClean="0">
                <a:latin typeface="+mj-lt"/>
              </a:rPr>
              <a:t>River</a:t>
            </a:r>
            <a:endParaRPr lang="sl-SI" dirty="0" smtClean="0"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i="1" dirty="0" smtClean="0"/>
              <a:t>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l-SI" altLang="sl-SI" dirty="0" smtClean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5" name="Polje z besedilom 8"/>
          <p:cNvSpPr txBox="1">
            <a:spLocks noChangeArrowheads="1"/>
          </p:cNvSpPr>
          <p:nvPr/>
        </p:nvSpPr>
        <p:spPr bwMode="auto">
          <a:xfrm>
            <a:off x="103066" y="2169611"/>
            <a:ext cx="3657600" cy="46080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Index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finger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: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What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will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you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remember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most?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 altLang="sl-SI" b="1" dirty="0" smtClean="0">
              <a:solidFill>
                <a:srgbClr val="000000"/>
              </a:solidFill>
              <a:latin typeface="Calibri Light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visiting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Goreljek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Peatbog</a:t>
            </a:r>
            <a:endParaRPr lang="sl-SI" altLang="sl-SI" dirty="0" smtClean="0">
              <a:solidFill>
                <a:srgbClr val="000000"/>
              </a:solidFill>
              <a:latin typeface="Calibri Light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l-SI" altLang="sl-SI" sz="1400" dirty="0" smtClean="0">
              <a:solidFill>
                <a:srgbClr val="000000"/>
              </a:solidFill>
              <a:latin typeface="Calibri Ligh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spending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day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outside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in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nature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and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far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from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city</a:t>
            </a:r>
            <a:endParaRPr lang="sl-SI" altLang="sl-SI" dirty="0" smtClean="0">
              <a:solidFill>
                <a:srgbClr val="000000"/>
              </a:solidFill>
              <a:latin typeface="Calibri Light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l-SI" altLang="sl-SI" sz="1400" dirty="0" smtClean="0">
              <a:solidFill>
                <a:srgbClr val="000000"/>
              </a:solidFill>
              <a:latin typeface="Calibri Ligh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observing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and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identifying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animals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from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Radovna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River</a:t>
            </a:r>
            <a:endParaRPr lang="sl-SI" altLang="sl-SI" dirty="0" smtClean="0">
              <a:solidFill>
                <a:srgbClr val="000000"/>
              </a:solidFill>
              <a:latin typeface="Calibri Light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l-SI" altLang="sl-SI" sz="1400" dirty="0" smtClean="0">
              <a:solidFill>
                <a:srgbClr val="000000"/>
              </a:solidFill>
              <a:latin typeface="Calibri Ligh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looking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for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and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seeing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the</a:t>
            </a:r>
            <a:r>
              <a:rPr lang="sl-SI" altLang="sl-SI" dirty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carnivorous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plant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round-leaved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sundew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for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first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time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sl-SI" altLang="sl-SI" sz="1400" dirty="0" smtClean="0">
              <a:solidFill>
                <a:srgbClr val="000000"/>
              </a:solidFill>
              <a:latin typeface="Calibri Ligh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expert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from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TNP (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her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knowledge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and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storytelling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)</a:t>
            </a:r>
            <a:endParaRPr lang="sl-SI" altLang="sl-SI" dirty="0" smtClean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6" name="Polje z besedilom 9"/>
          <p:cNvSpPr txBox="1">
            <a:spLocks noChangeArrowheads="1"/>
          </p:cNvSpPr>
          <p:nvPr/>
        </p:nvSpPr>
        <p:spPr bwMode="auto">
          <a:xfrm>
            <a:off x="8266377" y="104124"/>
            <a:ext cx="3780000" cy="36000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Middle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finger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: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What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did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you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like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the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least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 altLang="sl-SI" b="1" dirty="0" smtClean="0">
              <a:solidFill>
                <a:srgbClr val="000000"/>
              </a:solidFill>
              <a:latin typeface="Calibri Light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- it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was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boring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for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local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students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conflict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of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interest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for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students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who‘s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families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are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also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forest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owners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on Pokljuka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Plateau</a:t>
            </a:r>
            <a:endParaRPr lang="sl-SI" altLang="sl-SI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too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much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time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was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spent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for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chemical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analyses</a:t>
            </a:r>
            <a:endParaRPr lang="sl-SI" altLang="sl-SI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- more „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action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“ – in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sense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of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more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tasks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and</a:t>
            </a:r>
            <a:r>
              <a:rPr lang="sl-SI" altLang="sl-SI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topics</a:t>
            </a:r>
            <a:endParaRPr lang="sl-SI" altLang="sl-SI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filling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in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work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sheets</a:t>
            </a:r>
            <a:endParaRPr lang="sl-SI" altLang="sl-SI" dirty="0" smtClean="0">
              <a:solidFill>
                <a:srgbClr val="000000"/>
              </a:solidFill>
              <a:latin typeface="Calibri Ligh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high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T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and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humid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weather</a:t>
            </a:r>
            <a:endParaRPr lang="sl-SI" altLang="sl-SI" dirty="0" smtClean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7" name="Polje z besedilom 10"/>
          <p:cNvSpPr txBox="1">
            <a:spLocks noChangeArrowheads="1"/>
          </p:cNvSpPr>
          <p:nvPr/>
        </p:nvSpPr>
        <p:spPr bwMode="auto">
          <a:xfrm>
            <a:off x="8266377" y="3980237"/>
            <a:ext cx="3780000" cy="14400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Ring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finger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: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What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touched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you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the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most?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 altLang="sl-SI" b="1" dirty="0" smtClean="0">
              <a:solidFill>
                <a:srgbClr val="000000"/>
              </a:solidFill>
              <a:latin typeface="Calibri Light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beauty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of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nature</a:t>
            </a:r>
            <a:endParaRPr lang="sl-SI" altLang="sl-SI" dirty="0" smtClean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8" name="Polje z besedilom 11"/>
          <p:cNvSpPr txBox="1">
            <a:spLocks noChangeArrowheads="1"/>
          </p:cNvSpPr>
          <p:nvPr/>
        </p:nvSpPr>
        <p:spPr bwMode="auto">
          <a:xfrm>
            <a:off x="8288786" y="5601336"/>
            <a:ext cx="3780000" cy="10800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Pinky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: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What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was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 </a:t>
            </a:r>
            <a:r>
              <a:rPr lang="sl-SI" altLang="sl-SI" b="1" dirty="0" err="1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missing</a:t>
            </a:r>
            <a:r>
              <a:rPr lang="sl-SI" altLang="sl-SI" b="1" dirty="0" smtClean="0">
                <a:solidFill>
                  <a:srgbClr val="000000"/>
                </a:solidFill>
                <a:latin typeface="Calibri Light"/>
                <a:ea typeface="Times New Roman" panose="02020603050405020304" pitchFamily="18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 altLang="sl-SI" b="1" dirty="0">
              <a:solidFill>
                <a:srgbClr val="000000"/>
              </a:solidFill>
              <a:latin typeface="Calibri Light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-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free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time to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seek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for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the</a:t>
            </a:r>
            <a:r>
              <a:rPr lang="sl-SI" altLang="sl-SI" dirty="0" smtClean="0">
                <a:solidFill>
                  <a:srgbClr val="000000"/>
                </a:solidFill>
                <a:latin typeface="Calibri Light"/>
              </a:rPr>
              <a:t> </a:t>
            </a:r>
            <a:r>
              <a:rPr lang="sl-SI" altLang="sl-SI" dirty="0" err="1" smtClean="0">
                <a:solidFill>
                  <a:srgbClr val="000000"/>
                </a:solidFill>
                <a:latin typeface="Calibri Light"/>
              </a:rPr>
              <a:t>adventures</a:t>
            </a:r>
            <a:endParaRPr lang="sl-SI" altLang="sl-SI" dirty="0" smtClean="0">
              <a:solidFill>
                <a:srgbClr val="000000"/>
              </a:solidFill>
              <a:latin typeface="Calibri Ligh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 altLang="sl-SI" dirty="0" smtClean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 altLang="sl-SI" sz="90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smtClean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sl-SI" altLang="sl-SI" smtClean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sl-SI" altLang="sl-SI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 altLang="sl-SI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 altLang="sl-SI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 altLang="sl-SI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>
              <a:solidFill>
                <a:prstClr val="black"/>
              </a:solidFill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65" y="3060653"/>
            <a:ext cx="2700000" cy="3600000"/>
          </a:xfrm>
          <a:prstGeom prst="rect">
            <a:avLst/>
          </a:prstGeom>
        </p:spPr>
      </p:pic>
      <p:pic>
        <p:nvPicPr>
          <p:cNvPr id="3075" name="Slika 6" descr="Rezultat iskanja slik za h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65" y="5594941"/>
            <a:ext cx="84091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53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0"/>
          <a:stretch>
            <a:fillRect/>
          </a:stretch>
        </p:blipFill>
        <p:spPr>
          <a:xfrm>
            <a:off x="6827008" y="163776"/>
            <a:ext cx="5143500" cy="6578221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654134" y="1677071"/>
            <a:ext cx="4709436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sl-SI" altLang="sl-SI" sz="50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Radovna </a:t>
            </a:r>
            <a:r>
              <a:rPr lang="sl-SI" altLang="sl-SI" sz="5000" b="1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River</a:t>
            </a:r>
            <a:endParaRPr lang="sl-SI" altLang="sl-SI" sz="25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597389" y="2947060"/>
            <a:ext cx="5871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2800" dirty="0" smtClean="0">
                <a:latin typeface="+mj-lt"/>
              </a:rPr>
              <a:t>1st stop on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pilot </a:t>
            </a:r>
            <a:r>
              <a:rPr lang="sl-SI" sz="2800" dirty="0" err="1" smtClean="0">
                <a:latin typeface="+mj-lt"/>
              </a:rPr>
              <a:t>action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was</a:t>
            </a:r>
            <a:r>
              <a:rPr lang="sl-SI" sz="2800" dirty="0" smtClean="0">
                <a:latin typeface="+mj-lt"/>
              </a:rPr>
              <a:t> in Grabče, Zgornje Gorje in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>
                <a:latin typeface="+mj-lt"/>
              </a:rPr>
              <a:t> </a:t>
            </a:r>
            <a:r>
              <a:rPr lang="sl-SI" sz="2800" dirty="0" smtClean="0">
                <a:latin typeface="+mj-lt"/>
              </a:rPr>
              <a:t>Natura 2000 </a:t>
            </a:r>
            <a:r>
              <a:rPr lang="sl-SI" sz="2800" dirty="0" err="1" smtClean="0">
                <a:latin typeface="+mj-lt"/>
              </a:rPr>
              <a:t>protected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valley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of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alpine</a:t>
            </a:r>
            <a:r>
              <a:rPr lang="sl-SI" sz="2800" dirty="0" smtClean="0">
                <a:latin typeface="+mj-lt"/>
              </a:rPr>
              <a:t> Radovna </a:t>
            </a:r>
            <a:r>
              <a:rPr lang="sl-SI" sz="2800" dirty="0" err="1" smtClean="0">
                <a:latin typeface="+mj-lt"/>
              </a:rPr>
              <a:t>River</a:t>
            </a:r>
            <a:endParaRPr lang="sl-SI" sz="2800" dirty="0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60421" y="293093"/>
            <a:ext cx="65624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2400" dirty="0" err="1" smtClean="0">
                <a:latin typeface="+mj-lt"/>
              </a:rPr>
              <a:t>Radovna</a:t>
            </a:r>
            <a:r>
              <a:rPr lang="en-US" sz="2400" dirty="0" smtClean="0">
                <a:latin typeface="+mj-lt"/>
              </a:rPr>
              <a:t> </a:t>
            </a:r>
            <a:r>
              <a:rPr lang="sl-SI" sz="2400" dirty="0" smtClean="0">
                <a:latin typeface="+mj-lt"/>
              </a:rPr>
              <a:t>R</a:t>
            </a:r>
            <a:r>
              <a:rPr lang="en-US" sz="2400" dirty="0" err="1" smtClean="0">
                <a:latin typeface="+mj-lt"/>
              </a:rPr>
              <a:t>iver</a:t>
            </a:r>
            <a:r>
              <a:rPr lang="en-US" sz="2400" dirty="0" smtClean="0">
                <a:latin typeface="+mj-lt"/>
              </a:rPr>
              <a:t> is a part of </a:t>
            </a:r>
            <a:r>
              <a:rPr lang="en-US" sz="2400" dirty="0" err="1" smtClean="0">
                <a:latin typeface="+mj-lt"/>
              </a:rPr>
              <a:t>Triglav</a:t>
            </a:r>
            <a:r>
              <a:rPr lang="en-US" sz="2400" dirty="0" smtClean="0">
                <a:latin typeface="+mj-lt"/>
              </a:rPr>
              <a:t> National Park </a:t>
            </a:r>
            <a:r>
              <a:rPr lang="sl-SI" sz="2400" dirty="0" smtClean="0">
                <a:latin typeface="+mj-lt"/>
              </a:rPr>
              <a:t>(TNP) </a:t>
            </a:r>
            <a:r>
              <a:rPr lang="en-US" sz="2400" dirty="0" smtClean="0">
                <a:latin typeface="+mj-lt"/>
              </a:rPr>
              <a:t>and the same name is used for the settlement, the river, and the 20</a:t>
            </a:r>
            <a:r>
              <a:rPr lang="sl-SI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km long valley. </a:t>
            </a:r>
            <a:endParaRPr lang="sl-SI" sz="2400" dirty="0" smtClean="0">
              <a:latin typeface="+mj-lt"/>
            </a:endParaRPr>
          </a:p>
          <a:p>
            <a:pPr algn="just" fontAlgn="base"/>
            <a:endParaRPr lang="sl-SI" sz="2400" dirty="0">
              <a:latin typeface="+mj-lt"/>
            </a:endParaRPr>
          </a:p>
          <a:p>
            <a:pPr algn="just" fontAlgn="base"/>
            <a:r>
              <a:rPr lang="en-US" sz="2400" dirty="0" err="1" smtClean="0">
                <a:latin typeface="+mj-lt"/>
              </a:rPr>
              <a:t>Th</a:t>
            </a:r>
            <a:r>
              <a:rPr lang="sl-SI" sz="2400" dirty="0" smtClean="0">
                <a:latin typeface="+mj-lt"/>
              </a:rPr>
              <a:t>e</a:t>
            </a:r>
            <a:r>
              <a:rPr lang="en-US" sz="2400" dirty="0" smtClean="0">
                <a:latin typeface="+mj-lt"/>
              </a:rPr>
              <a:t> narrow valley nestles between the slopes of </a:t>
            </a:r>
            <a:r>
              <a:rPr lang="en-US" sz="2400" dirty="0" err="1" smtClean="0">
                <a:latin typeface="+mj-lt"/>
              </a:rPr>
              <a:t>Mežakla</a:t>
            </a:r>
            <a:r>
              <a:rPr lang="en-US" sz="2400" dirty="0" smtClean="0">
                <a:latin typeface="+mj-lt"/>
              </a:rPr>
              <a:t> and Pokljuka </a:t>
            </a:r>
            <a:r>
              <a:rPr lang="sl-SI" sz="2400" dirty="0" err="1" smtClean="0">
                <a:latin typeface="+mj-lt"/>
              </a:rPr>
              <a:t>Plateaus</a:t>
            </a:r>
            <a:r>
              <a:rPr lang="sl-SI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and is known for its hummocky meadows. This typical formation on the floor of the valley is the result of glaciation</a:t>
            </a:r>
            <a:r>
              <a:rPr lang="sl-SI" sz="2400" dirty="0" smtClean="0">
                <a:latin typeface="+mj-lt"/>
              </a:rPr>
              <a:t> in </a:t>
            </a:r>
            <a:r>
              <a:rPr lang="sl-SI" sz="2400" dirty="0" err="1" smtClean="0">
                <a:latin typeface="+mj-lt"/>
              </a:rPr>
              <a:t>the</a:t>
            </a:r>
            <a:r>
              <a:rPr lang="sl-SI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valleys </a:t>
            </a:r>
            <a:r>
              <a:rPr lang="en-US" sz="2400" dirty="0">
                <a:latin typeface="+mj-lt"/>
              </a:rPr>
              <a:t>of </a:t>
            </a:r>
            <a:r>
              <a:rPr lang="en-US" sz="2400" dirty="0" err="1">
                <a:latin typeface="+mj-lt"/>
              </a:rPr>
              <a:t>Kot</a:t>
            </a:r>
            <a:r>
              <a:rPr lang="en-US" sz="2400" dirty="0">
                <a:latin typeface="+mj-lt"/>
              </a:rPr>
              <a:t> and </a:t>
            </a:r>
            <a:r>
              <a:rPr lang="en-US" sz="2400" dirty="0" err="1">
                <a:latin typeface="+mj-lt"/>
              </a:rPr>
              <a:t>Krma</a:t>
            </a:r>
            <a:r>
              <a:rPr lang="en-US" sz="2400" dirty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that</a:t>
            </a:r>
            <a:r>
              <a:rPr lang="sl-SI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lead </a:t>
            </a:r>
            <a:r>
              <a:rPr lang="en-US" sz="2400" dirty="0">
                <a:latin typeface="+mj-lt"/>
              </a:rPr>
              <a:t>into </a:t>
            </a:r>
            <a:r>
              <a:rPr lang="en-US" sz="2400" dirty="0" err="1">
                <a:latin typeface="+mj-lt"/>
              </a:rPr>
              <a:t>Radovna</a:t>
            </a:r>
            <a:r>
              <a:rPr lang="en-US" sz="2400" dirty="0">
                <a:latin typeface="+mj-lt"/>
              </a:rPr>
              <a:t>. </a:t>
            </a:r>
            <a:endParaRPr lang="sl-SI" sz="2400" dirty="0" smtClean="0">
              <a:latin typeface="+mj-lt"/>
            </a:endParaRPr>
          </a:p>
          <a:p>
            <a:pPr algn="just" fontAlgn="base"/>
            <a:endParaRPr lang="en-US" sz="2400" dirty="0">
              <a:latin typeface="+mj-lt"/>
            </a:endParaRPr>
          </a:p>
          <a:p>
            <a:pPr algn="just" fontAlgn="base"/>
            <a:r>
              <a:rPr lang="en-US" sz="2400" dirty="0">
                <a:latin typeface="+mj-lt"/>
              </a:rPr>
              <a:t>The </a:t>
            </a:r>
            <a:r>
              <a:rPr lang="sl-SI" sz="2400" dirty="0" err="1" smtClean="0">
                <a:latin typeface="+mj-lt"/>
              </a:rPr>
              <a:t>river</a:t>
            </a:r>
            <a:r>
              <a:rPr lang="sl-SI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is </a:t>
            </a:r>
            <a:r>
              <a:rPr lang="en-US" sz="2400" dirty="0">
                <a:latin typeface="+mj-lt"/>
              </a:rPr>
              <a:t>barely 17 km long and flows into Sava </a:t>
            </a:r>
            <a:r>
              <a:rPr lang="en-US" sz="2400" dirty="0" err="1">
                <a:latin typeface="+mj-lt"/>
              </a:rPr>
              <a:t>Dolinka</a:t>
            </a:r>
            <a:r>
              <a:rPr lang="en-US" sz="2400" dirty="0">
                <a:latin typeface="+mj-lt"/>
              </a:rPr>
              <a:t> near </a:t>
            </a:r>
            <a:r>
              <a:rPr lang="sl-SI" sz="2400" dirty="0" err="1" smtClean="0">
                <a:latin typeface="+mj-lt"/>
              </a:rPr>
              <a:t>settlement</a:t>
            </a:r>
            <a:r>
              <a:rPr lang="sl-SI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Moste</a:t>
            </a:r>
            <a:r>
              <a:rPr lang="en-US" sz="2400" dirty="0">
                <a:latin typeface="+mj-lt"/>
              </a:rPr>
              <a:t>. </a:t>
            </a:r>
            <a:endParaRPr lang="sl-SI" sz="2400" dirty="0" smtClean="0">
              <a:latin typeface="+mj-lt"/>
            </a:endParaRPr>
          </a:p>
          <a:p>
            <a:pPr algn="just" fontAlgn="base"/>
            <a:endParaRPr lang="sl-SI" sz="2400" dirty="0" smtClean="0">
              <a:latin typeface="+mj-lt"/>
            </a:endParaRPr>
          </a:p>
          <a:p>
            <a:pPr algn="just" fontAlgn="base"/>
            <a:r>
              <a:rPr lang="en-US" sz="2400" dirty="0">
                <a:latin typeface="+mj-lt"/>
              </a:rPr>
              <a:t>One of the most imposing parts of the valley is s wild 1,6 km long </a:t>
            </a:r>
            <a:r>
              <a:rPr lang="en-US" sz="2400" dirty="0" err="1">
                <a:latin typeface="+mj-lt"/>
              </a:rPr>
              <a:t>Vintgar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Gorge</a:t>
            </a:r>
            <a:r>
              <a:rPr lang="sl-SI" sz="2400" dirty="0">
                <a:latin typeface="+mj-lt"/>
              </a:rPr>
              <a:t> </a:t>
            </a:r>
            <a:r>
              <a:rPr lang="sl-SI" sz="2400" dirty="0" smtClean="0">
                <a:latin typeface="+mj-lt"/>
              </a:rPr>
              <a:t>– </a:t>
            </a:r>
            <a:r>
              <a:rPr lang="sl-SI" sz="2400" dirty="0" err="1" smtClean="0">
                <a:latin typeface="+mj-lt"/>
              </a:rPr>
              <a:t>perhaps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we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will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visit</a:t>
            </a:r>
            <a:r>
              <a:rPr lang="sl-SI" sz="2400" dirty="0" smtClean="0">
                <a:latin typeface="+mj-lt"/>
              </a:rPr>
              <a:t> it </a:t>
            </a:r>
            <a:r>
              <a:rPr lang="sl-SI" sz="2400" dirty="0" err="1" smtClean="0">
                <a:latin typeface="+mj-lt"/>
              </a:rPr>
              <a:t>next</a:t>
            </a:r>
            <a:r>
              <a:rPr lang="sl-SI" sz="2400" dirty="0" smtClean="0">
                <a:latin typeface="+mj-lt"/>
              </a:rPr>
              <a:t> time… </a:t>
            </a:r>
            <a:r>
              <a:rPr lang="sl-SI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anose="05000000000000000000" pitchFamily="2" charset="2"/>
              </a:rPr>
              <a:t></a:t>
            </a:r>
            <a:endParaRPr lang="sl-SI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074" name="Picture 2" descr="pogledkr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666" y="315872"/>
            <a:ext cx="5126198" cy="384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6722869" y="436590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200" dirty="0" err="1" smtClean="0"/>
              <a:t>Source</a:t>
            </a:r>
            <a:r>
              <a:rPr lang="sl-SI" sz="1200" dirty="0" smtClean="0"/>
              <a:t>: http://www.vintgar.si/wp-content/uploads/2016/06/pogledkrma-300x225.jpg</a:t>
            </a:r>
            <a:endParaRPr lang="sl-SI" sz="1200" dirty="0"/>
          </a:p>
        </p:txBody>
      </p:sp>
    </p:spTree>
    <p:extLst>
      <p:ext uri="{BB962C8B-B14F-4D97-AF65-F5344CB8AC3E}">
        <p14:creationId xmlns:p14="http://schemas.microsoft.com/office/powerpoint/2010/main" val="1163276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84051" y="4265707"/>
            <a:ext cx="83739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2400" b="0" dirty="0" smtClean="0">
                <a:effectLst/>
                <a:latin typeface="+mj-lt"/>
              </a:rPr>
              <a:t>W</a:t>
            </a:r>
            <a:r>
              <a:rPr lang="en-US" sz="2400" b="0" dirty="0" smtClean="0">
                <a:effectLst/>
                <a:latin typeface="+mj-lt"/>
              </a:rPr>
              <a:t>e had a short lecture </a:t>
            </a:r>
            <a:r>
              <a:rPr lang="sl-SI" sz="2400" b="0" dirty="0" err="1" smtClean="0">
                <a:effectLst/>
                <a:latin typeface="+mj-lt"/>
              </a:rPr>
              <a:t>about</a:t>
            </a:r>
            <a:r>
              <a:rPr lang="sl-SI" sz="2400" b="0" dirty="0" smtClean="0">
                <a:effectLst/>
                <a:latin typeface="+mj-lt"/>
              </a:rPr>
              <a:t> Radovna </a:t>
            </a:r>
            <a:r>
              <a:rPr lang="sl-SI" sz="2400" b="0" dirty="0" err="1" smtClean="0">
                <a:effectLst/>
                <a:latin typeface="+mj-lt"/>
              </a:rPr>
              <a:t>River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by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the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expert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from</a:t>
            </a:r>
            <a:r>
              <a:rPr lang="sl-SI" sz="2400" b="0" dirty="0" smtClean="0">
                <a:effectLst/>
                <a:latin typeface="+mj-lt"/>
              </a:rPr>
              <a:t> TNP. </a:t>
            </a:r>
          </a:p>
          <a:p>
            <a:pPr algn="just"/>
            <a:endParaRPr lang="sl-SI" sz="2400" b="0" dirty="0" smtClean="0">
              <a:effectLst/>
              <a:latin typeface="+mj-lt"/>
            </a:endParaRPr>
          </a:p>
          <a:p>
            <a:pPr algn="just"/>
            <a:r>
              <a:rPr lang="sl-SI" sz="2400" b="0" dirty="0" err="1" smtClean="0">
                <a:effectLst/>
                <a:latin typeface="+mj-lt"/>
              </a:rPr>
              <a:t>The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expert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from</a:t>
            </a:r>
            <a:r>
              <a:rPr lang="sl-SI" sz="2400" b="0" dirty="0" smtClean="0">
                <a:effectLst/>
                <a:latin typeface="+mj-lt"/>
              </a:rPr>
              <a:t> ARSO </a:t>
            </a:r>
            <a:r>
              <a:rPr lang="sl-SI" sz="2400" b="0" dirty="0" err="1" smtClean="0">
                <a:effectLst/>
                <a:latin typeface="+mj-lt"/>
              </a:rPr>
              <a:t>explained</a:t>
            </a:r>
            <a:r>
              <a:rPr lang="sl-SI" sz="2400" b="0" dirty="0" smtClean="0">
                <a:effectLst/>
                <a:latin typeface="+mj-lt"/>
              </a:rPr>
              <a:t> how </a:t>
            </a:r>
            <a:r>
              <a:rPr lang="sl-SI" sz="2400" b="0" dirty="0" err="1" smtClean="0">
                <a:effectLst/>
                <a:latin typeface="+mj-lt"/>
              </a:rPr>
              <a:t>they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perform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regular</a:t>
            </a:r>
            <a:r>
              <a:rPr lang="sl-SI" sz="2400" b="0" dirty="0" smtClean="0">
                <a:effectLst/>
                <a:latin typeface="+mj-lt"/>
              </a:rPr>
              <a:t> monitoring </a:t>
            </a:r>
            <a:r>
              <a:rPr lang="sl-SI" sz="2400" b="0" dirty="0" err="1" smtClean="0">
                <a:effectLst/>
                <a:latin typeface="+mj-lt"/>
              </a:rPr>
              <a:t>of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inland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surface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and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ground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waters</a:t>
            </a:r>
            <a:r>
              <a:rPr lang="sl-SI" sz="2400" b="0" dirty="0" smtClean="0">
                <a:effectLst/>
                <a:latin typeface="+mj-lt"/>
              </a:rPr>
              <a:t>. </a:t>
            </a:r>
            <a:endParaRPr lang="sl-SI" sz="2400" dirty="0">
              <a:latin typeface="+mj-lt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6" y="214934"/>
            <a:ext cx="4800000" cy="360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576" y="3066935"/>
            <a:ext cx="2700000" cy="3600000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5308979" y="317013"/>
            <a:ext cx="67065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2400" b="0" dirty="0" err="1" smtClean="0">
                <a:effectLst/>
                <a:latin typeface="+mj-lt"/>
              </a:rPr>
              <a:t>We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gathered</a:t>
            </a:r>
            <a:r>
              <a:rPr lang="sl-SI" sz="2400" b="0" dirty="0" smtClean="0">
                <a:effectLst/>
                <a:latin typeface="+mj-lt"/>
              </a:rPr>
              <a:t> in front </a:t>
            </a:r>
            <a:r>
              <a:rPr lang="sl-SI" sz="2400" b="0" dirty="0" err="1" smtClean="0">
                <a:effectLst/>
                <a:latin typeface="+mj-lt"/>
              </a:rPr>
              <a:t>of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the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Castle‘s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Mill</a:t>
            </a:r>
            <a:r>
              <a:rPr lang="sl-SI" sz="2400" dirty="0" smtClean="0">
                <a:latin typeface="+mj-lt"/>
              </a:rPr>
              <a:t> </a:t>
            </a:r>
            <a:r>
              <a:rPr lang="en-US" sz="2400" b="0" dirty="0" smtClean="0">
                <a:effectLst/>
                <a:latin typeface="+mj-lt"/>
              </a:rPr>
              <a:t>lying on the emerald </a:t>
            </a:r>
            <a:r>
              <a:rPr lang="en-US" sz="2400" b="0" dirty="0" err="1" smtClean="0">
                <a:effectLst/>
                <a:latin typeface="+mj-lt"/>
              </a:rPr>
              <a:t>Radovna</a:t>
            </a:r>
            <a:r>
              <a:rPr lang="en-US" sz="2400" b="0" dirty="0" smtClean="0">
                <a:effectLst/>
                <a:latin typeface="+mj-lt"/>
              </a:rPr>
              <a:t> </a:t>
            </a:r>
            <a:r>
              <a:rPr lang="sl-SI" sz="2400" b="0" dirty="0" smtClean="0">
                <a:effectLst/>
                <a:latin typeface="+mj-lt"/>
              </a:rPr>
              <a:t>R</a:t>
            </a:r>
            <a:r>
              <a:rPr lang="en-US" sz="2400" b="0" dirty="0" err="1" smtClean="0">
                <a:effectLst/>
                <a:latin typeface="+mj-lt"/>
              </a:rPr>
              <a:t>iver</a:t>
            </a:r>
            <a:r>
              <a:rPr lang="en-US" sz="2400" b="0" dirty="0" smtClean="0">
                <a:effectLst/>
                <a:latin typeface="+mj-lt"/>
              </a:rPr>
              <a:t>, </a:t>
            </a:r>
            <a:r>
              <a:rPr lang="sl-SI" sz="2400" b="0" dirty="0" err="1" smtClean="0">
                <a:effectLst/>
                <a:latin typeface="+mj-lt"/>
              </a:rPr>
              <a:t>which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en-US" sz="2400" b="0" dirty="0" smtClean="0">
                <a:effectLst/>
                <a:latin typeface="+mj-lt"/>
              </a:rPr>
              <a:t>dates back to </a:t>
            </a:r>
            <a:r>
              <a:rPr lang="sl-SI" sz="2400" b="0" dirty="0" err="1" smtClean="0">
                <a:effectLst/>
                <a:latin typeface="+mj-lt"/>
              </a:rPr>
              <a:t>year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en-US" sz="2400" b="0" dirty="0" smtClean="0">
                <a:effectLst/>
                <a:latin typeface="+mj-lt"/>
              </a:rPr>
              <a:t>1004</a:t>
            </a:r>
            <a:r>
              <a:rPr lang="sl-SI" sz="2400" b="0" dirty="0" smtClean="0">
                <a:effectLst/>
                <a:latin typeface="+mj-lt"/>
              </a:rPr>
              <a:t>.</a:t>
            </a:r>
          </a:p>
          <a:p>
            <a:pPr algn="just"/>
            <a:endParaRPr lang="sl-SI" sz="2400" dirty="0">
              <a:latin typeface="+mj-lt"/>
            </a:endParaRPr>
          </a:p>
          <a:p>
            <a:pPr algn="just"/>
            <a:r>
              <a:rPr lang="sl-SI" sz="2400" dirty="0" err="1" smtClean="0">
                <a:latin typeface="+mj-lt"/>
              </a:rPr>
              <a:t>We</a:t>
            </a:r>
            <a:r>
              <a:rPr lang="sl-SI" sz="2400" dirty="0" smtClean="0">
                <a:latin typeface="+mj-lt"/>
              </a:rPr>
              <a:t> met </a:t>
            </a:r>
            <a:r>
              <a:rPr lang="sl-SI" sz="2400" dirty="0" err="1" smtClean="0">
                <a:latin typeface="+mj-lt"/>
              </a:rPr>
              <a:t>with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two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experts</a:t>
            </a:r>
            <a:r>
              <a:rPr lang="sl-SI" sz="2400" dirty="0" smtClean="0">
                <a:latin typeface="+mj-lt"/>
              </a:rPr>
              <a:t>, one </a:t>
            </a:r>
            <a:r>
              <a:rPr lang="sl-SI" sz="2400" dirty="0" err="1" smtClean="0">
                <a:latin typeface="+mj-lt"/>
              </a:rPr>
              <a:t>from</a:t>
            </a:r>
            <a:r>
              <a:rPr lang="sl-SI" sz="2400" dirty="0" smtClean="0">
                <a:latin typeface="+mj-lt"/>
              </a:rPr>
              <a:t> TNP </a:t>
            </a:r>
            <a:r>
              <a:rPr lang="sl-SI" sz="2400" dirty="0" err="1" smtClean="0">
                <a:latin typeface="+mj-lt"/>
              </a:rPr>
              <a:t>and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the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other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from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Slovenian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Environment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Agency</a:t>
            </a:r>
            <a:r>
              <a:rPr lang="sl-SI" sz="2400" b="0" dirty="0" smtClean="0">
                <a:effectLst/>
                <a:latin typeface="+mj-lt"/>
              </a:rPr>
              <a:t> (ARSO).</a:t>
            </a:r>
            <a:r>
              <a:rPr lang="sl-SI" sz="2400" dirty="0" smtClean="0">
                <a:latin typeface="+mj-lt"/>
              </a:rPr>
              <a:t> </a:t>
            </a:r>
            <a:endParaRPr lang="sl-SI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511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25" y="2310062"/>
            <a:ext cx="6000000" cy="45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" y="2369128"/>
            <a:ext cx="5985163" cy="4488872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2229853" y="14919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583747" y="640588"/>
            <a:ext cx="100115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err="1" smtClean="0">
                <a:latin typeface="+mj-lt"/>
              </a:rPr>
              <a:t>Morning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view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of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river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yellow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flowering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i="1" dirty="0" err="1" smtClean="0">
                <a:latin typeface="+mj-lt"/>
              </a:rPr>
              <a:t>Laburnum</a:t>
            </a:r>
            <a:r>
              <a:rPr lang="sl-SI" sz="2800" i="1" dirty="0" smtClean="0">
                <a:latin typeface="+mj-lt"/>
              </a:rPr>
              <a:t> alpinum </a:t>
            </a:r>
          </a:p>
          <a:p>
            <a:r>
              <a:rPr lang="sl-SI" sz="2800" dirty="0" err="1" smtClean="0">
                <a:latin typeface="+mj-lt"/>
              </a:rPr>
              <a:t>behind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Castle’s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Mill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was</a:t>
            </a:r>
            <a:r>
              <a:rPr lang="sl-SI" sz="2800" dirty="0" smtClean="0">
                <a:latin typeface="+mj-lt"/>
              </a:rPr>
              <a:t> a </a:t>
            </a:r>
            <a:r>
              <a:rPr lang="sl-SI" sz="2800" dirty="0" err="1" smtClean="0">
                <a:latin typeface="+mj-lt"/>
              </a:rPr>
              <a:t>candy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for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eyes</a:t>
            </a:r>
            <a:r>
              <a:rPr lang="sl-SI" sz="2800" dirty="0" smtClean="0">
                <a:latin typeface="+mj-lt"/>
              </a:rPr>
              <a:t>.</a:t>
            </a:r>
            <a:endParaRPr lang="sl-SI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063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70" y="3049454"/>
            <a:ext cx="2700000" cy="3600000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45" y="3049454"/>
            <a:ext cx="2700000" cy="360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100" y="3054189"/>
            <a:ext cx="2700000" cy="360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22"/>
          <a:stretch/>
        </p:blipFill>
        <p:spPr>
          <a:xfrm>
            <a:off x="149144" y="3892494"/>
            <a:ext cx="2700000" cy="2137610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5454717" y="249383"/>
            <a:ext cx="65772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2400" dirty="0" err="1" smtClean="0">
                <a:latin typeface="+mj-lt"/>
              </a:rPr>
              <a:t>The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location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of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the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analysis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was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the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water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from</a:t>
            </a:r>
            <a:r>
              <a:rPr lang="sl-SI" sz="2400" dirty="0" smtClean="0">
                <a:latin typeface="+mj-lt"/>
              </a:rPr>
              <a:t> Radovna </a:t>
            </a:r>
            <a:r>
              <a:rPr lang="sl-SI" sz="2400" dirty="0" err="1" smtClean="0">
                <a:latin typeface="+mj-lt"/>
              </a:rPr>
              <a:t>River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which</a:t>
            </a:r>
            <a:r>
              <a:rPr lang="sl-SI" sz="2400" dirty="0" smtClean="0">
                <a:latin typeface="+mj-lt"/>
              </a:rPr>
              <a:t> is </a:t>
            </a:r>
            <a:r>
              <a:rPr lang="sl-SI" sz="2400" dirty="0" err="1" smtClean="0">
                <a:latin typeface="+mj-lt"/>
              </a:rPr>
              <a:t>directed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into</a:t>
            </a:r>
            <a:r>
              <a:rPr lang="sl-SI" sz="2400" dirty="0" smtClean="0">
                <a:latin typeface="+mj-lt"/>
              </a:rPr>
              <a:t> Lake Bled, </a:t>
            </a:r>
            <a:r>
              <a:rPr lang="sl-SI" sz="2400" dirty="0" err="1" smtClean="0">
                <a:latin typeface="+mj-lt"/>
              </a:rPr>
              <a:t>therefore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its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quality</a:t>
            </a:r>
            <a:r>
              <a:rPr lang="sl-SI" sz="2400" dirty="0" smtClean="0">
                <a:latin typeface="+mj-lt"/>
              </a:rPr>
              <a:t> is </a:t>
            </a:r>
            <a:r>
              <a:rPr lang="sl-SI" sz="2400" dirty="0" err="1" smtClean="0">
                <a:latin typeface="+mj-lt"/>
              </a:rPr>
              <a:t>monitored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regularly</a:t>
            </a:r>
            <a:r>
              <a:rPr lang="sl-SI" sz="2400" dirty="0" smtClean="0">
                <a:latin typeface="+mj-lt"/>
              </a:rPr>
              <a:t>. </a:t>
            </a:r>
            <a:r>
              <a:rPr lang="sl-SI" sz="2400" dirty="0" err="1" smtClean="0">
                <a:latin typeface="+mj-lt"/>
              </a:rPr>
              <a:t>We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learnt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that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the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artificial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connection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between</a:t>
            </a:r>
            <a:r>
              <a:rPr lang="sl-SI" sz="2400" dirty="0" smtClean="0">
                <a:latin typeface="+mj-lt"/>
              </a:rPr>
              <a:t> Radovna </a:t>
            </a:r>
            <a:r>
              <a:rPr lang="sl-SI" sz="2400" dirty="0" err="1" smtClean="0">
                <a:latin typeface="+mj-lt"/>
              </a:rPr>
              <a:t>River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and</a:t>
            </a:r>
            <a:r>
              <a:rPr lang="sl-SI" sz="2400" dirty="0" smtClean="0">
                <a:latin typeface="+mj-lt"/>
              </a:rPr>
              <a:t> Lake Bled </a:t>
            </a:r>
            <a:r>
              <a:rPr lang="sl-SI" sz="2400" dirty="0" err="1" smtClean="0">
                <a:latin typeface="+mj-lt"/>
              </a:rPr>
              <a:t>was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established</a:t>
            </a:r>
            <a:r>
              <a:rPr lang="sl-SI" sz="2400" dirty="0" smtClean="0">
                <a:latin typeface="+mj-lt"/>
              </a:rPr>
              <a:t> in 1960s as </a:t>
            </a:r>
            <a:r>
              <a:rPr lang="sl-SI" sz="2400" dirty="0" err="1" smtClean="0">
                <a:latin typeface="+mj-lt"/>
              </a:rPr>
              <a:t>sanitation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of</a:t>
            </a:r>
            <a:r>
              <a:rPr lang="sl-SI" sz="2400" dirty="0" smtClean="0">
                <a:latin typeface="+mj-lt"/>
              </a:rPr>
              <a:t> 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+mj-lt"/>
              </a:rPr>
              <a:t>heavily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+mj-lt"/>
              </a:rPr>
              <a:t>eutro</a:t>
            </a:r>
            <a:r>
              <a:rPr lang="sl-SI" sz="2400" b="0" i="0" dirty="0" smtClean="0">
                <a:solidFill>
                  <a:srgbClr val="000000"/>
                </a:solidFill>
                <a:effectLst/>
                <a:latin typeface="+mj-lt"/>
              </a:rPr>
              <a:t>ph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+mj-lt"/>
              </a:rPr>
              <a:t>ied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sl-SI" sz="2400" b="0" i="0" dirty="0" smtClean="0">
                <a:solidFill>
                  <a:srgbClr val="000000"/>
                </a:solidFill>
                <a:effectLst/>
                <a:latin typeface="+mj-lt"/>
              </a:rPr>
              <a:t>lake.</a:t>
            </a:r>
            <a:endParaRPr lang="sl-SI" sz="2400" dirty="0">
              <a:latin typeface="+mj-lt"/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149144" y="106842"/>
            <a:ext cx="45553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 err="1" smtClean="0">
                <a:latin typeface="+mj-lt"/>
              </a:rPr>
              <a:t>The</a:t>
            </a:r>
            <a:r>
              <a:rPr lang="sl-SI" sz="2400" dirty="0" smtClean="0">
                <a:latin typeface="+mj-lt"/>
              </a:rPr>
              <a:t> ARSO </a:t>
            </a:r>
            <a:r>
              <a:rPr lang="sl-SI" sz="2400" dirty="0" err="1" smtClean="0">
                <a:latin typeface="+mj-lt"/>
              </a:rPr>
              <a:t>expert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performed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first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analysis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using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multifunctional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sensor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for</a:t>
            </a:r>
            <a:r>
              <a:rPr lang="sl-SI" sz="2400" dirty="0" smtClean="0">
                <a:latin typeface="+mj-lt"/>
              </a:rPr>
              <a:t>:</a:t>
            </a:r>
          </a:p>
          <a:p>
            <a:r>
              <a:rPr lang="sl-SI" sz="2400" dirty="0">
                <a:latin typeface="+mj-lt"/>
              </a:rPr>
              <a:t>- T</a:t>
            </a:r>
          </a:p>
          <a:p>
            <a:r>
              <a:rPr lang="sl-SI" sz="2400" dirty="0">
                <a:latin typeface="+mj-lt"/>
              </a:rPr>
              <a:t>- pH</a:t>
            </a:r>
          </a:p>
          <a:p>
            <a:r>
              <a:rPr lang="sl-SI" sz="2400" dirty="0">
                <a:latin typeface="+mj-lt"/>
              </a:rPr>
              <a:t>- </a:t>
            </a:r>
            <a:r>
              <a:rPr lang="sl-SI" sz="2400" dirty="0" err="1">
                <a:latin typeface="+mj-lt"/>
              </a:rPr>
              <a:t>redox</a:t>
            </a:r>
            <a:r>
              <a:rPr lang="sl-SI" sz="2400" dirty="0">
                <a:latin typeface="+mj-lt"/>
              </a:rPr>
              <a:t> </a:t>
            </a:r>
            <a:r>
              <a:rPr lang="sl-SI" sz="2400" dirty="0" err="1">
                <a:latin typeface="+mj-lt"/>
              </a:rPr>
              <a:t>potent</a:t>
            </a:r>
            <a:r>
              <a:rPr lang="sl-SI" sz="2400" dirty="0">
                <a:latin typeface="+mj-lt"/>
              </a:rPr>
              <a:t>.</a:t>
            </a:r>
          </a:p>
          <a:p>
            <a:r>
              <a:rPr lang="sl-SI" sz="2400" dirty="0">
                <a:latin typeface="+mj-lt"/>
              </a:rPr>
              <a:t>- </a:t>
            </a:r>
            <a:r>
              <a:rPr lang="sl-SI" sz="2400" dirty="0" err="1">
                <a:latin typeface="+mj-lt"/>
              </a:rPr>
              <a:t>conductivity</a:t>
            </a:r>
            <a:endParaRPr lang="sl-SI" sz="2400" dirty="0">
              <a:latin typeface="+mj-lt"/>
            </a:endParaRPr>
          </a:p>
          <a:p>
            <a:r>
              <a:rPr lang="sl-SI" sz="2400" dirty="0">
                <a:latin typeface="+mj-lt"/>
              </a:rPr>
              <a:t>- </a:t>
            </a:r>
            <a:r>
              <a:rPr lang="sl-SI" sz="2400" dirty="0" err="1">
                <a:latin typeface="+mj-lt"/>
              </a:rPr>
              <a:t>dissolved</a:t>
            </a:r>
            <a:r>
              <a:rPr lang="sl-SI" sz="2400" dirty="0">
                <a:latin typeface="+mj-lt"/>
              </a:rPr>
              <a:t> O</a:t>
            </a:r>
            <a:r>
              <a:rPr lang="sl-SI" sz="2400" baseline="-25000" dirty="0">
                <a:latin typeface="+mj-lt"/>
              </a:rPr>
              <a:t>2</a:t>
            </a:r>
          </a:p>
          <a:p>
            <a:r>
              <a:rPr lang="sl-SI" sz="2400" dirty="0">
                <a:latin typeface="+mj-lt"/>
              </a:rPr>
              <a:t>- </a:t>
            </a:r>
            <a:r>
              <a:rPr lang="sl-SI" sz="2400" dirty="0" smtClean="0">
                <a:latin typeface="+mj-lt"/>
              </a:rPr>
              <a:t>O</a:t>
            </a:r>
            <a:r>
              <a:rPr lang="sl-SI" sz="2400" baseline="-25000" dirty="0" smtClean="0">
                <a:latin typeface="+mj-lt"/>
              </a:rPr>
              <a:t>2 </a:t>
            </a:r>
            <a:r>
              <a:rPr lang="sl-SI" sz="2400" dirty="0" err="1">
                <a:latin typeface="+mj-lt"/>
              </a:rPr>
              <a:t>saturation</a:t>
            </a:r>
            <a:r>
              <a:rPr lang="sl-SI" sz="2400" dirty="0">
                <a:latin typeface="+mj-lt"/>
              </a:rPr>
              <a:t>.</a:t>
            </a:r>
          </a:p>
          <a:p>
            <a:r>
              <a:rPr lang="sl-SI" sz="2400" dirty="0" smtClean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215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9" y="191069"/>
            <a:ext cx="2700000" cy="360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94" y="213797"/>
            <a:ext cx="3600000" cy="2700000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6823129" y="213797"/>
            <a:ext cx="5381767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2400" b="0" dirty="0" smtClean="0">
                <a:effectLst/>
                <a:latin typeface="+mj-lt"/>
              </a:rPr>
              <a:t>First </a:t>
            </a:r>
            <a:r>
              <a:rPr lang="sl-SI" sz="2400" dirty="0" err="1" smtClean="0">
                <a:latin typeface="+mj-lt"/>
              </a:rPr>
              <a:t>w</a:t>
            </a:r>
            <a:r>
              <a:rPr lang="sl-SI" sz="2400" b="0" dirty="0" err="1" smtClean="0">
                <a:effectLst/>
                <a:latin typeface="+mj-lt"/>
              </a:rPr>
              <a:t>e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were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introduced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with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physichochemical</a:t>
            </a:r>
            <a:r>
              <a:rPr lang="sl-SI" sz="2400" b="0" dirty="0" smtClean="0">
                <a:effectLst/>
                <a:latin typeface="+mj-lt"/>
              </a:rPr>
              <a:t> monitoring </a:t>
            </a:r>
            <a:r>
              <a:rPr lang="sl-SI" sz="2400" b="0" dirty="0" err="1" smtClean="0">
                <a:effectLst/>
                <a:latin typeface="+mj-lt"/>
              </a:rPr>
              <a:t>and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sampling</a:t>
            </a:r>
            <a:r>
              <a:rPr lang="sl-SI" sz="2400" b="0" dirty="0" smtClean="0">
                <a:effectLst/>
                <a:latin typeface="+mj-lt"/>
              </a:rPr>
              <a:t> </a:t>
            </a:r>
            <a:r>
              <a:rPr lang="sl-SI" sz="2400" b="0" dirty="0" err="1" smtClean="0">
                <a:effectLst/>
                <a:latin typeface="+mj-lt"/>
              </a:rPr>
              <a:t>methods</a:t>
            </a:r>
            <a:r>
              <a:rPr lang="sl-SI" sz="2400" b="0" dirty="0" smtClean="0">
                <a:effectLst/>
                <a:latin typeface="+mj-lt"/>
              </a:rPr>
              <a:t>…</a:t>
            </a:r>
            <a:endParaRPr lang="sl-SI" sz="2400" dirty="0" smtClean="0">
              <a:latin typeface="+mj-lt"/>
            </a:endParaRPr>
          </a:p>
          <a:p>
            <a:pPr algn="ctr"/>
            <a:r>
              <a:rPr lang="sl-SI" sz="2400" dirty="0" smtClean="0">
                <a:latin typeface="+mj-lt"/>
              </a:rPr>
              <a:t>&amp;</a:t>
            </a:r>
          </a:p>
          <a:p>
            <a:pPr algn="just"/>
            <a:r>
              <a:rPr lang="sl-SI" sz="2400" dirty="0" smtClean="0">
                <a:latin typeface="+mj-lt"/>
              </a:rPr>
              <a:t>…</a:t>
            </a:r>
            <a:r>
              <a:rPr lang="sl-SI" sz="2400" dirty="0" err="1" smtClean="0">
                <a:latin typeface="+mj-lt"/>
              </a:rPr>
              <a:t>did</a:t>
            </a:r>
            <a:r>
              <a:rPr lang="sl-SI" sz="2400" dirty="0" smtClean="0">
                <a:latin typeface="+mj-lt"/>
              </a:rPr>
              <a:t> on-site </a:t>
            </a:r>
            <a:r>
              <a:rPr lang="sl-SI" sz="2400" dirty="0" err="1" smtClean="0">
                <a:latin typeface="+mj-lt"/>
              </a:rPr>
              <a:t>analyses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of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the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water</a:t>
            </a:r>
            <a:r>
              <a:rPr lang="sl-SI" sz="2400" dirty="0" smtClean="0">
                <a:latin typeface="+mj-lt"/>
              </a:rPr>
              <a:t> on </a:t>
            </a:r>
            <a:r>
              <a:rPr lang="sl-SI" sz="2400" dirty="0" err="1" smtClean="0">
                <a:latin typeface="+mj-lt"/>
              </a:rPr>
              <a:t>our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own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with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the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equipment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we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brought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from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school</a:t>
            </a:r>
            <a:r>
              <a:rPr lang="sl-SI" sz="2400" dirty="0" smtClean="0">
                <a:latin typeface="+mj-lt"/>
              </a:rPr>
              <a:t>. </a:t>
            </a:r>
          </a:p>
          <a:p>
            <a:pPr algn="just"/>
            <a:endParaRPr lang="sl-SI" sz="2400" dirty="0" smtClean="0">
              <a:latin typeface="+mj-lt"/>
            </a:endParaRPr>
          </a:p>
          <a:p>
            <a:pPr algn="just"/>
            <a:r>
              <a:rPr lang="sl-SI" sz="2400" dirty="0" err="1" smtClean="0">
                <a:latin typeface="+mj-lt"/>
              </a:rPr>
              <a:t>We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measured</a:t>
            </a:r>
            <a:r>
              <a:rPr lang="sl-SI" sz="2400" dirty="0" smtClean="0">
                <a:latin typeface="+mj-lt"/>
              </a:rPr>
              <a:t>:</a:t>
            </a:r>
          </a:p>
          <a:p>
            <a:pPr algn="just"/>
            <a:r>
              <a:rPr lang="sl-SI" sz="2400" dirty="0" smtClean="0">
                <a:latin typeface="+mj-lt"/>
              </a:rPr>
              <a:t>- T </a:t>
            </a:r>
          </a:p>
          <a:p>
            <a:pPr algn="just"/>
            <a:r>
              <a:rPr lang="sl-SI" sz="2400" dirty="0" smtClean="0">
                <a:latin typeface="+mj-lt"/>
              </a:rPr>
              <a:t>- pH </a:t>
            </a:r>
          </a:p>
          <a:p>
            <a:pPr algn="just"/>
            <a:r>
              <a:rPr lang="sl-SI" sz="2400" dirty="0" smtClean="0">
                <a:latin typeface="+mj-lt"/>
              </a:rPr>
              <a:t>- </a:t>
            </a:r>
            <a:r>
              <a:rPr lang="sl-SI" sz="2400" dirty="0" err="1" smtClean="0">
                <a:latin typeface="+mj-lt"/>
              </a:rPr>
              <a:t>conductivity</a:t>
            </a:r>
            <a:r>
              <a:rPr lang="sl-SI" sz="2400" dirty="0" smtClean="0">
                <a:latin typeface="+mj-lt"/>
              </a:rPr>
              <a:t>, </a:t>
            </a:r>
            <a:r>
              <a:rPr lang="sl-SI" sz="2400" dirty="0" err="1" smtClean="0">
                <a:latin typeface="+mj-lt"/>
              </a:rPr>
              <a:t>and</a:t>
            </a:r>
            <a:r>
              <a:rPr lang="sl-SI" sz="2400" dirty="0" smtClean="0">
                <a:latin typeface="+mj-lt"/>
              </a:rPr>
              <a:t> </a:t>
            </a:r>
          </a:p>
          <a:p>
            <a:pPr algn="just"/>
            <a:r>
              <a:rPr lang="sl-SI" sz="2400" dirty="0" smtClean="0">
                <a:latin typeface="+mj-lt"/>
              </a:rPr>
              <a:t>- </a:t>
            </a:r>
            <a:r>
              <a:rPr lang="sl-SI" sz="2400" dirty="0" err="1" smtClean="0">
                <a:latin typeface="+mj-lt"/>
              </a:rPr>
              <a:t>dissolved</a:t>
            </a:r>
            <a:r>
              <a:rPr lang="sl-SI" sz="2400" dirty="0" smtClean="0">
                <a:latin typeface="+mj-lt"/>
              </a:rPr>
              <a:t> O</a:t>
            </a:r>
            <a:r>
              <a:rPr lang="sl-SI" sz="2400" baseline="-25000" dirty="0" smtClean="0">
                <a:latin typeface="+mj-lt"/>
              </a:rPr>
              <a:t>2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using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special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electrodes</a:t>
            </a:r>
            <a:r>
              <a:rPr lang="sl-SI" sz="2400" dirty="0" smtClean="0">
                <a:latin typeface="+mj-lt"/>
              </a:rPr>
              <a:t>, </a:t>
            </a:r>
          </a:p>
          <a:p>
            <a:pPr algn="just"/>
            <a:r>
              <a:rPr lang="sl-SI" sz="2400" dirty="0" err="1" smtClean="0">
                <a:latin typeface="+mj-lt"/>
              </a:rPr>
              <a:t>and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also</a:t>
            </a:r>
            <a:endParaRPr lang="sl-SI" sz="2400" dirty="0">
              <a:latin typeface="+mj-lt"/>
            </a:endParaRPr>
          </a:p>
          <a:p>
            <a:pPr algn="just"/>
            <a:r>
              <a:rPr lang="sl-SI" sz="2400" dirty="0" smtClean="0">
                <a:latin typeface="+mj-lt"/>
              </a:rPr>
              <a:t>- NH</a:t>
            </a:r>
            <a:r>
              <a:rPr lang="sl-SI" sz="2400" baseline="-25000" dirty="0" smtClean="0">
                <a:latin typeface="+mj-lt"/>
              </a:rPr>
              <a:t>4</a:t>
            </a:r>
            <a:r>
              <a:rPr lang="sl-SI" sz="2400" baseline="30000" dirty="0" smtClean="0">
                <a:latin typeface="+mj-lt"/>
              </a:rPr>
              <a:t>+</a:t>
            </a:r>
            <a:r>
              <a:rPr lang="sl-SI" sz="2400" dirty="0" smtClean="0">
                <a:latin typeface="+mj-lt"/>
              </a:rPr>
              <a:t>, NO</a:t>
            </a:r>
            <a:r>
              <a:rPr lang="sl-SI" sz="2400" baseline="-25000" dirty="0" smtClean="0">
                <a:latin typeface="+mj-lt"/>
              </a:rPr>
              <a:t>3</a:t>
            </a:r>
            <a:r>
              <a:rPr lang="sl-SI" sz="2400" baseline="30000" dirty="0" smtClean="0">
                <a:latin typeface="+mj-lt"/>
              </a:rPr>
              <a:t>-</a:t>
            </a:r>
            <a:r>
              <a:rPr lang="sl-SI" sz="2400" dirty="0" smtClean="0">
                <a:latin typeface="+mj-lt"/>
              </a:rPr>
              <a:t>, NO</a:t>
            </a:r>
            <a:r>
              <a:rPr lang="sl-SI" sz="2400" baseline="-25000" dirty="0" smtClean="0">
                <a:latin typeface="+mj-lt"/>
              </a:rPr>
              <a:t>2</a:t>
            </a:r>
            <a:r>
              <a:rPr lang="sl-SI" sz="2400" baseline="30000" dirty="0" smtClean="0">
                <a:latin typeface="+mj-lt"/>
              </a:rPr>
              <a:t>-</a:t>
            </a:r>
            <a:r>
              <a:rPr lang="sl-SI" sz="2400" dirty="0" smtClean="0">
                <a:latin typeface="+mj-lt"/>
              </a:rPr>
              <a:t>, PO</a:t>
            </a:r>
            <a:r>
              <a:rPr lang="sl-SI" sz="2400" baseline="-25000" dirty="0" smtClean="0">
                <a:latin typeface="+mj-lt"/>
              </a:rPr>
              <a:t>3</a:t>
            </a:r>
            <a:r>
              <a:rPr lang="sl-SI" sz="2400" baseline="30000" dirty="0" smtClean="0">
                <a:latin typeface="+mj-lt"/>
              </a:rPr>
              <a:t>4- </a:t>
            </a:r>
            <a:r>
              <a:rPr lang="sl-SI" sz="2400" dirty="0" err="1" smtClean="0">
                <a:latin typeface="+mj-lt"/>
              </a:rPr>
              <a:t>using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fast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qualitative</a:t>
            </a:r>
            <a:r>
              <a:rPr lang="sl-SI" sz="2400" dirty="0" smtClean="0">
                <a:latin typeface="+mj-lt"/>
              </a:rPr>
              <a:t> </a:t>
            </a:r>
            <a:r>
              <a:rPr lang="sl-SI" sz="2400" dirty="0" err="1" smtClean="0">
                <a:latin typeface="+mj-lt"/>
              </a:rPr>
              <a:t>tests</a:t>
            </a:r>
            <a:r>
              <a:rPr lang="sl-SI" sz="2400" dirty="0" smtClean="0">
                <a:latin typeface="+mj-lt"/>
              </a:rPr>
              <a:t>.</a:t>
            </a:r>
          </a:p>
          <a:p>
            <a:pPr algn="just"/>
            <a:endParaRPr lang="sl-SI" sz="2400" dirty="0" smtClean="0">
              <a:latin typeface="+mj-lt"/>
            </a:endParaRPr>
          </a:p>
        </p:txBody>
      </p:sp>
      <p:pic>
        <p:nvPicPr>
          <p:cNvPr id="1026" name="Picture 2" descr="C:\Users\TOSHIBA\Desktop\YOUrALPS\PILOTNE AKCIJE I in II FAZE\gradivo za izpeljane akcije v II fazi\Poročilo_analiza vode\slike akcije analiza vode\IMG_20180531_0925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9690" y="3948677"/>
            <a:ext cx="3600000" cy="2700000"/>
          </a:xfrm>
          <a:prstGeom prst="rect">
            <a:avLst/>
          </a:prstGeom>
          <a:noFill/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0" r="5649"/>
          <a:stretch>
            <a:fillRect/>
          </a:stretch>
        </p:blipFill>
        <p:spPr>
          <a:xfrm>
            <a:off x="218352" y="3939636"/>
            <a:ext cx="2729564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4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472" y="1223732"/>
            <a:ext cx="4720621" cy="3540466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421895" y="770388"/>
            <a:ext cx="575935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2800" b="0" dirty="0" err="1" smtClean="0">
                <a:effectLst/>
                <a:latin typeface="+mj-lt"/>
              </a:rPr>
              <a:t>We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were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provided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with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official</a:t>
            </a:r>
            <a:r>
              <a:rPr lang="sl-SI" sz="2800" b="0" dirty="0" smtClean="0">
                <a:effectLst/>
                <a:latin typeface="+mj-lt"/>
              </a:rPr>
              <a:t> </a:t>
            </a:r>
            <a:r>
              <a:rPr lang="sl-SI" sz="2800" b="0" dirty="0" err="1" smtClean="0">
                <a:effectLst/>
                <a:latin typeface="+mj-lt"/>
              </a:rPr>
              <a:t>report</a:t>
            </a:r>
            <a:r>
              <a:rPr lang="sl-SI" sz="2800" b="0" dirty="0" smtClean="0">
                <a:effectLst/>
                <a:latin typeface="+mj-lt"/>
              </a:rPr>
              <a:t> table </a:t>
            </a:r>
            <a:r>
              <a:rPr lang="sl-SI" sz="2800" b="0" dirty="0" err="1" smtClean="0">
                <a:effectLst/>
                <a:latin typeface="+mj-lt"/>
              </a:rPr>
              <a:t>from</a:t>
            </a:r>
            <a:r>
              <a:rPr lang="sl-SI" sz="2800" b="0" dirty="0" smtClean="0">
                <a:effectLst/>
                <a:latin typeface="+mj-lt"/>
              </a:rPr>
              <a:t> ARSO </a:t>
            </a:r>
            <a:r>
              <a:rPr lang="sl-SI" sz="2800" b="0" dirty="0" err="1" smtClean="0">
                <a:effectLst/>
                <a:latin typeface="+mj-lt"/>
              </a:rPr>
              <a:t>and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carefully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recorded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data </a:t>
            </a:r>
            <a:r>
              <a:rPr lang="sl-SI" sz="2800" dirty="0" err="1" smtClean="0">
                <a:latin typeface="+mj-lt"/>
              </a:rPr>
              <a:t>we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acquired</a:t>
            </a:r>
            <a:r>
              <a:rPr lang="sl-SI" sz="2800" dirty="0" smtClean="0">
                <a:latin typeface="+mj-lt"/>
              </a:rPr>
              <a:t>.</a:t>
            </a:r>
          </a:p>
          <a:p>
            <a:pPr algn="just"/>
            <a:endParaRPr lang="sl-SI" sz="2800" dirty="0" smtClean="0">
              <a:latin typeface="+mj-lt"/>
            </a:endParaRPr>
          </a:p>
          <a:p>
            <a:pPr algn="just"/>
            <a:endParaRPr lang="sl-SI" sz="2800" dirty="0" smtClean="0">
              <a:latin typeface="+mj-lt"/>
            </a:endParaRPr>
          </a:p>
          <a:p>
            <a:pPr algn="just"/>
            <a:endParaRPr lang="sl-SI" sz="2800" dirty="0" smtClean="0">
              <a:latin typeface="+mj-lt"/>
            </a:endParaRPr>
          </a:p>
          <a:p>
            <a:pPr algn="just"/>
            <a:endParaRPr lang="sl-SI" sz="2800" dirty="0" smtClean="0">
              <a:latin typeface="+mj-lt"/>
            </a:endParaRPr>
          </a:p>
          <a:p>
            <a:pPr algn="just"/>
            <a:r>
              <a:rPr lang="sl-SI" sz="2800" u="sng" dirty="0" err="1" smtClean="0">
                <a:latin typeface="+mj-lt"/>
              </a:rPr>
              <a:t>Our</a:t>
            </a:r>
            <a:r>
              <a:rPr lang="sl-SI" sz="2800" u="sng" dirty="0" smtClean="0">
                <a:latin typeface="+mj-lt"/>
              </a:rPr>
              <a:t> </a:t>
            </a:r>
            <a:r>
              <a:rPr lang="sl-SI" sz="2800" u="sng" dirty="0" err="1" smtClean="0">
                <a:latin typeface="+mj-lt"/>
              </a:rPr>
              <a:t>results</a:t>
            </a:r>
            <a:r>
              <a:rPr lang="sl-SI" sz="2800" u="sng" dirty="0" smtClean="0">
                <a:latin typeface="+mj-lt"/>
              </a:rPr>
              <a:t>: </a:t>
            </a:r>
          </a:p>
          <a:p>
            <a:pPr algn="just"/>
            <a:endParaRPr lang="sl-SI" sz="2800" dirty="0" smtClean="0">
              <a:latin typeface="+mj-lt"/>
            </a:endParaRPr>
          </a:p>
          <a:p>
            <a:pPr algn="just"/>
            <a:r>
              <a:rPr lang="sl-SI" sz="2800" dirty="0" smtClean="0">
                <a:latin typeface="+mj-lt"/>
              </a:rPr>
              <a:t>Radovna </a:t>
            </a:r>
            <a:r>
              <a:rPr lang="sl-SI" sz="2800" dirty="0" err="1" smtClean="0">
                <a:latin typeface="+mj-lt"/>
              </a:rPr>
              <a:t>River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had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an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excellent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chemical</a:t>
            </a:r>
            <a:r>
              <a:rPr lang="sl-SI" sz="2800" dirty="0" smtClean="0">
                <a:latin typeface="+mj-lt"/>
              </a:rPr>
              <a:t> status at </a:t>
            </a:r>
            <a:r>
              <a:rPr lang="sl-SI" sz="2800" dirty="0" err="1" smtClean="0">
                <a:latin typeface="+mj-lt"/>
              </a:rPr>
              <a:t>our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sampling</a:t>
            </a:r>
            <a:r>
              <a:rPr lang="sl-SI" sz="2800" dirty="0" smtClean="0">
                <a:latin typeface="+mj-lt"/>
              </a:rPr>
              <a:t> site as </a:t>
            </a:r>
            <a:r>
              <a:rPr lang="sl-SI" sz="2800" dirty="0" err="1" smtClean="0">
                <a:latin typeface="+mj-lt"/>
              </a:rPr>
              <a:t>expected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for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the</a:t>
            </a:r>
            <a:r>
              <a:rPr lang="sl-SI" sz="2800" dirty="0" smtClean="0">
                <a:latin typeface="+mj-lt"/>
              </a:rPr>
              <a:t> </a:t>
            </a:r>
            <a:r>
              <a:rPr lang="sl-SI" sz="2800" dirty="0" err="1" smtClean="0">
                <a:latin typeface="+mj-lt"/>
              </a:rPr>
              <a:t>emerald</a:t>
            </a:r>
            <a:r>
              <a:rPr lang="sl-SI" sz="2800" dirty="0" smtClean="0">
                <a:latin typeface="+mj-lt"/>
              </a:rPr>
              <a:t> Alpine </a:t>
            </a:r>
            <a:r>
              <a:rPr lang="sl-SI" sz="2800" dirty="0" err="1" smtClean="0">
                <a:latin typeface="+mj-lt"/>
              </a:rPr>
              <a:t>river</a:t>
            </a:r>
            <a:r>
              <a:rPr lang="sl-SI" sz="2800" dirty="0" smtClean="0">
                <a:latin typeface="+mj-lt"/>
              </a:rPr>
              <a:t>! </a:t>
            </a:r>
            <a:r>
              <a:rPr lang="sl-SI" sz="2800" dirty="0" smtClean="0">
                <a:latin typeface="+mj-lt"/>
                <a:sym typeface="Wingdings" pitchFamily="2" charset="2"/>
              </a:rPr>
              <a:t></a:t>
            </a:r>
            <a:endParaRPr lang="sl-SI" sz="2800" dirty="0" smtClean="0">
              <a:latin typeface="+mj-lt"/>
            </a:endParaRPr>
          </a:p>
          <a:p>
            <a:pPr algn="just"/>
            <a:endParaRPr lang="sl-SI" sz="28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</TotalTime>
  <Words>1255</Words>
  <Application>Microsoft Office PowerPoint</Application>
  <PresentationFormat>Širokozaslonsko</PresentationFormat>
  <Paragraphs>159</Paragraphs>
  <Slides>25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33" baseType="lpstr">
      <vt:lpstr>Microsoft YaHei</vt:lpstr>
      <vt:lpstr>Arial</vt:lpstr>
      <vt:lpstr>Calibri</vt:lpstr>
      <vt:lpstr>Calibri Light</vt:lpstr>
      <vt:lpstr>Times New Roman</vt:lpstr>
      <vt:lpstr>Verdana</vt:lpstr>
      <vt:lpstr>Wingdings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Gost</dc:creator>
  <cp:lastModifiedBy>Gost</cp:lastModifiedBy>
  <cp:revision>68</cp:revision>
  <cp:lastPrinted>2018-06-04T07:41:54Z</cp:lastPrinted>
  <dcterms:created xsi:type="dcterms:W3CDTF">2018-06-04T07:02:37Z</dcterms:created>
  <dcterms:modified xsi:type="dcterms:W3CDTF">2018-06-13T11:55:31Z</dcterms:modified>
</cp:coreProperties>
</file>