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77" r:id="rId4"/>
    <p:sldId id="278" r:id="rId5"/>
    <p:sldId id="280" r:id="rId6"/>
    <p:sldId id="274" r:id="rId7"/>
    <p:sldId id="279" r:id="rId8"/>
    <p:sldId id="275" r:id="rId9"/>
    <p:sldId id="276" r:id="rId10"/>
    <p:sldId id="281" r:id="rId11"/>
  </p:sldIdLst>
  <p:sldSz cx="12192000" cy="6858000"/>
  <p:notesSz cx="6797675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24" autoAdjust="0"/>
  </p:normalViewPr>
  <p:slideViewPr>
    <p:cSldViewPr snapToGrid="0">
      <p:cViewPr varScale="1">
        <p:scale>
          <a:sx n="88" d="100"/>
          <a:sy n="88" d="100"/>
        </p:scale>
        <p:origin x="4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CE3B3-7EBE-4863-8D46-6A6FB28CF0A2}" type="datetimeFigureOut">
              <a:rPr lang="sl-SI" smtClean="0"/>
              <a:t>13. 06. 2018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08CEF-00D6-4065-A2BC-7A0E432D12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52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08CEF-00D6-4065-A2BC-7A0E432D12C1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009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892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580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224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427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53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535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957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4598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710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124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831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88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017814" y="1672734"/>
            <a:ext cx="1015637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4000" b="1" dirty="0">
                <a:solidFill>
                  <a:srgbClr val="C00000"/>
                </a:solidFill>
              </a:rPr>
              <a:t>Let’s go to find the alpine plants on mountain pasture </a:t>
            </a:r>
            <a:r>
              <a:rPr lang="en-GB" sz="4000" b="1" dirty="0" err="1" smtClean="0">
                <a:solidFill>
                  <a:srgbClr val="C00000"/>
                </a:solidFill>
              </a:rPr>
              <a:t>Vogar</a:t>
            </a:r>
            <a:endParaRPr lang="sl-SI" sz="40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90000"/>
              </a:lnSpc>
            </a:pPr>
            <a:endParaRPr lang="sl-SI" sz="10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sl-SI" altLang="sl-SI" sz="2000" b="1" dirty="0">
                <a:solidFill>
                  <a:schemeClr val="tx1"/>
                </a:solidFill>
                <a:latin typeface="+mj-lt"/>
              </a:rPr>
              <a:t>REPORTAGE OF THE PILOT </a:t>
            </a:r>
            <a:r>
              <a:rPr lang="sl-SI" altLang="sl-SI" sz="2000" b="1" dirty="0" smtClean="0">
                <a:solidFill>
                  <a:schemeClr val="tx1"/>
                </a:solidFill>
                <a:latin typeface="+mj-lt"/>
              </a:rPr>
              <a:t>ACTION</a:t>
            </a:r>
          </a:p>
          <a:p>
            <a:pPr algn="ctr">
              <a:lnSpc>
                <a:spcPct val="90000"/>
              </a:lnSpc>
            </a:pPr>
            <a:r>
              <a:rPr lang="sl-SI" altLang="sl-SI" sz="2000" b="1" dirty="0" err="1" smtClean="0">
                <a:solidFill>
                  <a:schemeClr val="tx1"/>
                </a:solidFill>
                <a:latin typeface="+mj-lt"/>
              </a:rPr>
              <a:t>May</a:t>
            </a:r>
            <a:r>
              <a:rPr lang="sl-SI" altLang="sl-SI" sz="2000" b="1" smtClean="0">
                <a:solidFill>
                  <a:schemeClr val="tx1"/>
                </a:solidFill>
                <a:latin typeface="+mj-lt"/>
              </a:rPr>
              <a:t> 30 </a:t>
            </a:r>
            <a:r>
              <a:rPr lang="sl-SI" altLang="sl-SI" sz="2000" b="1" dirty="0" smtClean="0">
                <a:solidFill>
                  <a:schemeClr val="tx1"/>
                </a:solidFill>
                <a:latin typeface="+mj-lt"/>
              </a:rPr>
              <a:t>2018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253088"/>
            <a:ext cx="206851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53088"/>
            <a:ext cx="1423988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770613"/>
            <a:ext cx="33147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432476"/>
            <a:ext cx="1695450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035" y="337907"/>
            <a:ext cx="17716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9"/>
          <a:stretch/>
        </p:blipFill>
        <p:spPr bwMode="auto">
          <a:xfrm>
            <a:off x="4276140" y="3490196"/>
            <a:ext cx="369787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Podnaslov 2"/>
          <p:cNvSpPr>
            <a:spLocks noGrp="1"/>
          </p:cNvSpPr>
          <p:nvPr>
            <p:ph type="subTitle" idx="1"/>
          </p:nvPr>
        </p:nvSpPr>
        <p:spPr>
          <a:xfrm>
            <a:off x="1017814" y="5388429"/>
            <a:ext cx="10330543" cy="12573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sl-SI" dirty="0" smtClean="0">
                <a:latin typeface="+mj-lt"/>
              </a:rPr>
              <a:t>Teren </a:t>
            </a:r>
            <a:r>
              <a:rPr lang="sl-SI" dirty="0">
                <a:latin typeface="+mj-lt"/>
              </a:rPr>
              <a:t>v </a:t>
            </a:r>
            <a:r>
              <a:rPr lang="sl-SI" dirty="0" smtClean="0">
                <a:latin typeface="+mj-lt"/>
              </a:rPr>
              <a:t>TNP v okviru modula Varstvo naravnih vrednot</a:t>
            </a:r>
          </a:p>
          <a:p>
            <a:pPr>
              <a:spcBef>
                <a:spcPts val="0"/>
              </a:spcBef>
            </a:pPr>
            <a:endParaRPr lang="sl-SI" sz="1800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sl-SI" dirty="0">
                <a:latin typeface="+mj-lt"/>
              </a:rPr>
              <a:t>Mentorja: prof. Marjeta Vovk in prof. Nataša Kunstelj</a:t>
            </a:r>
          </a:p>
          <a:p>
            <a:pPr>
              <a:spcBef>
                <a:spcPts val="0"/>
              </a:spcBef>
            </a:pPr>
            <a:r>
              <a:rPr lang="sl-SI" dirty="0">
                <a:latin typeface="+mj-lt"/>
              </a:rPr>
              <a:t>Zunanja strokovnjaka iz TNP: mag. Tanja </a:t>
            </a:r>
            <a:r>
              <a:rPr lang="sl-SI" dirty="0" err="1">
                <a:latin typeface="+mj-lt"/>
              </a:rPr>
              <a:t>Menegalija</a:t>
            </a:r>
            <a:r>
              <a:rPr lang="sl-SI" dirty="0">
                <a:latin typeface="+mj-lt"/>
              </a:rPr>
              <a:t> in Maja Komar Fajdiga</a:t>
            </a:r>
            <a:endParaRPr lang="sl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52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23719" t="16833" r="48437" b="12334"/>
          <a:stretch/>
        </p:blipFill>
        <p:spPr>
          <a:xfrm>
            <a:off x="4423410" y="1920240"/>
            <a:ext cx="3394710" cy="4857750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3790950" y="2492367"/>
            <a:ext cx="4787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000" b="1" dirty="0" err="1" smtClean="0"/>
              <a:t>Our</a:t>
            </a:r>
            <a:r>
              <a:rPr lang="sl-SI" sz="3000" b="1" dirty="0" smtClean="0"/>
              <a:t> </a:t>
            </a:r>
            <a:r>
              <a:rPr lang="sl-SI" sz="3000" b="1" dirty="0" err="1" smtClean="0"/>
              <a:t>impressions</a:t>
            </a:r>
            <a:endParaRPr lang="sl-SI" sz="3000" b="1" dirty="0"/>
          </a:p>
        </p:txBody>
      </p:sp>
      <p:pic>
        <p:nvPicPr>
          <p:cNvPr id="3075" name="Slika 6" descr="Rezultat iskanja slik za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67" y="221326"/>
            <a:ext cx="84091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 z besedilom 7"/>
          <p:cNvSpPr txBox="1">
            <a:spLocks noChangeArrowheads="1"/>
          </p:cNvSpPr>
          <p:nvPr/>
        </p:nvSpPr>
        <p:spPr bwMode="auto">
          <a:xfrm>
            <a:off x="46657" y="41883"/>
            <a:ext cx="3645233" cy="251888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Thumb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What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was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best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part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of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pilot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activity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Taking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photos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of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alpine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flora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i="1" dirty="0" smtClean="0">
                <a:latin typeface="+mj-lt"/>
              </a:rPr>
              <a:t>- </a:t>
            </a:r>
            <a:r>
              <a:rPr lang="sl-SI" i="1" dirty="0" err="1" smtClean="0">
                <a:latin typeface="+mj-lt"/>
              </a:rPr>
              <a:t>Asplenium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trichomanes</a:t>
            </a:r>
            <a:r>
              <a:rPr lang="sl-SI" i="1" dirty="0">
                <a:latin typeface="+mj-lt"/>
              </a:rPr>
              <a:t> </a:t>
            </a:r>
            <a:r>
              <a:rPr lang="sl-SI" dirty="0" err="1">
                <a:latin typeface="+mj-lt"/>
              </a:rPr>
              <a:t>subsp</a:t>
            </a:r>
            <a:r>
              <a:rPr lang="sl-SI" dirty="0">
                <a:latin typeface="+mj-lt"/>
              </a:rPr>
              <a:t>. </a:t>
            </a:r>
            <a:r>
              <a:rPr lang="sl-SI" i="1" dirty="0" err="1" smtClean="0">
                <a:latin typeface="+mj-lt"/>
              </a:rPr>
              <a:t>trichomanes</a:t>
            </a:r>
            <a:r>
              <a:rPr lang="sl-SI" i="1" dirty="0" smtClean="0"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does</a:t>
            </a:r>
            <a:r>
              <a:rPr kumimoji="0" lang="sl-SI" altLang="sl-SI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not </a:t>
            </a:r>
            <a:r>
              <a:rPr kumimoji="0" lang="sl-SI" altLang="sl-SI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flower</a:t>
            </a:r>
            <a:endParaRPr kumimoji="0" lang="sl-SI" altLang="sl-SI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baseline="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baseline="0" dirty="0" err="1" smtClean="0">
                <a:solidFill>
                  <a:srgbClr val="000000"/>
                </a:solidFill>
                <a:latin typeface="+mj-lt"/>
              </a:rPr>
              <a:t>Birds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singing</a:t>
            </a:r>
            <a:endParaRPr lang="sl-SI" altLang="sl-SI" dirty="0" smtClean="0">
              <a:solidFill>
                <a:srgbClr val="000000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-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Field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work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Vogar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hike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Polje z besedilom 8"/>
          <p:cNvSpPr txBox="1">
            <a:spLocks noChangeArrowheads="1"/>
          </p:cNvSpPr>
          <p:nvPr/>
        </p:nvSpPr>
        <p:spPr bwMode="auto">
          <a:xfrm>
            <a:off x="46657" y="2769366"/>
            <a:ext cx="3657600" cy="368858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Index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finger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What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will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you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remember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most?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View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from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top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over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valley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lake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- Alpine</a:t>
            </a:r>
            <a:r>
              <a:rPr kumimoji="0" lang="sl-SI" altLang="sl-SI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flora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baseline="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baseline="0" dirty="0" err="1" smtClean="0">
                <a:solidFill>
                  <a:srgbClr val="000000"/>
                </a:solidFill>
                <a:latin typeface="+mj-lt"/>
              </a:rPr>
              <a:t>Great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company</a:t>
            </a:r>
            <a:endParaRPr lang="sl-SI" altLang="sl-SI" dirty="0" smtClean="0">
              <a:solidFill>
                <a:srgbClr val="000000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-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Awesome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weather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Well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built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marked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trail</a:t>
            </a:r>
            <a:endParaRPr lang="sl-SI" altLang="sl-SI" dirty="0" smtClean="0">
              <a:solidFill>
                <a:srgbClr val="000000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-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Spending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school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day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outside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in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nature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and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learning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from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experience</a:t>
            </a:r>
            <a:r>
              <a:rPr kumimoji="0" lang="sl-SI" altLang="sl-SI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instead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of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being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in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school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and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listening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to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lectures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Polje z besedilom 9"/>
          <p:cNvSpPr txBox="1">
            <a:spLocks noChangeArrowheads="1"/>
          </p:cNvSpPr>
          <p:nvPr/>
        </p:nvSpPr>
        <p:spPr bwMode="auto">
          <a:xfrm>
            <a:off x="3790950" y="41884"/>
            <a:ext cx="4610100" cy="18000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Middle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finger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What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did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you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like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least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dirty="0" err="1">
                <a:solidFill>
                  <a:srgbClr val="000000"/>
                </a:solidFill>
                <a:latin typeface="+mj-lt"/>
              </a:rPr>
              <a:t>R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eading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from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phones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of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those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who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forgot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to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bring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presentations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(„ID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cards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“)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of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chosen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plants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-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High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T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and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humid</a:t>
            </a:r>
            <a:r>
              <a:rPr kumimoji="0" lang="sl-SI" altLang="sl-SI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weather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Polje z besedilom 10"/>
          <p:cNvSpPr txBox="1">
            <a:spLocks noChangeArrowheads="1"/>
          </p:cNvSpPr>
          <p:nvPr/>
        </p:nvSpPr>
        <p:spPr bwMode="auto">
          <a:xfrm>
            <a:off x="8526780" y="1898603"/>
            <a:ext cx="3600000" cy="2324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Ring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finger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What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touched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you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most?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Classmate‘s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„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hug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“ on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bench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Vogar</a:t>
            </a:r>
            <a:endParaRPr lang="sl-SI" altLang="sl-SI" dirty="0" smtClean="0">
              <a:solidFill>
                <a:srgbClr val="000000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-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Cooperative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bus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driver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Beauty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of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i="1" dirty="0" err="1" smtClean="0">
                <a:solidFill>
                  <a:srgbClr val="000000"/>
                </a:solidFill>
                <a:latin typeface="+mj-lt"/>
              </a:rPr>
              <a:t>Lilium</a:t>
            </a:r>
            <a:r>
              <a:rPr lang="sl-SI" altLang="sl-SI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i="1" dirty="0" err="1" smtClean="0">
                <a:solidFill>
                  <a:srgbClr val="000000"/>
                </a:solidFill>
                <a:latin typeface="+mj-lt"/>
              </a:rPr>
              <a:t>carbiolicum</a:t>
            </a:r>
            <a:endParaRPr lang="sl-SI" altLang="sl-SI" i="1" dirty="0" smtClean="0">
              <a:solidFill>
                <a:srgbClr val="000000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Mountain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p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eace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Polje z besedilom 11"/>
          <p:cNvSpPr txBox="1">
            <a:spLocks noChangeArrowheads="1"/>
          </p:cNvSpPr>
          <p:nvPr/>
        </p:nvSpPr>
        <p:spPr bwMode="auto">
          <a:xfrm>
            <a:off x="8526780" y="4505325"/>
            <a:ext cx="3600000" cy="22955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Pinky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What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was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sl-SI" altLang="sl-SI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missing</a:t>
            </a: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altLang="sl-SI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-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Swimming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sl-SI" altLang="sl-SI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suits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 smtClean="0">
                <a:solidFill>
                  <a:srgbClr val="000000"/>
                </a:solidFill>
                <a:latin typeface="+mj-lt"/>
              </a:rPr>
              <a:t>- 3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</a:rPr>
              <a:t>classmates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43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10355583" y="4139836"/>
            <a:ext cx="1284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err="1" smtClean="0">
                <a:solidFill>
                  <a:srgbClr val="00B050"/>
                </a:solidFill>
              </a:rPr>
              <a:t>Vogar</a:t>
            </a:r>
            <a:r>
              <a:rPr lang="sl-SI" sz="2800" dirty="0" smtClean="0">
                <a:solidFill>
                  <a:srgbClr val="00B050"/>
                </a:solidFill>
              </a:rPr>
              <a:t>, </a:t>
            </a:r>
          </a:p>
          <a:p>
            <a:r>
              <a:rPr lang="sl-SI" sz="2800" dirty="0" smtClean="0">
                <a:solidFill>
                  <a:srgbClr val="00B050"/>
                </a:solidFill>
              </a:rPr>
              <a:t>1054 m</a:t>
            </a:r>
            <a:endParaRPr lang="sl-SI" sz="2800" dirty="0">
              <a:solidFill>
                <a:srgbClr val="00B05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9403080" y="2001394"/>
            <a:ext cx="2697480" cy="181588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800" dirty="0" err="1" smtClean="0"/>
              <a:t>destination</a:t>
            </a:r>
            <a:r>
              <a:rPr lang="sl-SI" sz="2800" dirty="0" smtClean="0"/>
              <a:t> </a:t>
            </a:r>
            <a:r>
              <a:rPr lang="sl-SI" sz="2800" dirty="0" err="1" smtClean="0"/>
              <a:t>of</a:t>
            </a:r>
            <a:r>
              <a:rPr lang="sl-SI" sz="2800" dirty="0" smtClean="0"/>
              <a:t> </a:t>
            </a:r>
            <a:r>
              <a:rPr lang="sl-SI" sz="2800" dirty="0" err="1" smtClean="0"/>
              <a:t>our</a:t>
            </a:r>
            <a:r>
              <a:rPr lang="sl-SI" sz="2800" dirty="0" smtClean="0"/>
              <a:t> pilot </a:t>
            </a:r>
            <a:r>
              <a:rPr lang="sl-SI" sz="2800" dirty="0" err="1" smtClean="0"/>
              <a:t>action</a:t>
            </a:r>
            <a:r>
              <a:rPr lang="sl-SI" sz="2800" dirty="0" smtClean="0"/>
              <a:t> on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May</a:t>
            </a:r>
            <a:r>
              <a:rPr lang="sl-SI" sz="2800" dirty="0" smtClean="0"/>
              <a:t> 30th 2018</a:t>
            </a:r>
            <a:endParaRPr lang="sl-SI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2" y="137806"/>
            <a:ext cx="914400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4" name="Raven puščični konektor 13"/>
          <p:cNvCxnSpPr/>
          <p:nvPr/>
        </p:nvCxnSpPr>
        <p:spPr>
          <a:xfrm flipH="1" flipV="1">
            <a:off x="5634990" y="4139836"/>
            <a:ext cx="4720594" cy="455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89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51459" y="262890"/>
            <a:ext cx="1164761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 err="1" smtClean="0">
                <a:latin typeface="+mj-lt"/>
              </a:rPr>
              <a:t>Preparations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for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the</a:t>
            </a:r>
            <a:r>
              <a:rPr lang="sl-SI" sz="2200" dirty="0" smtClean="0">
                <a:latin typeface="+mj-lt"/>
              </a:rPr>
              <a:t> pilot </a:t>
            </a:r>
            <a:r>
              <a:rPr lang="sl-SI" sz="2200" dirty="0" err="1" smtClean="0">
                <a:latin typeface="+mj-lt"/>
              </a:rPr>
              <a:t>action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were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taking</a:t>
            </a:r>
            <a:r>
              <a:rPr lang="sl-SI" sz="2200" dirty="0" smtClean="0">
                <a:latin typeface="+mj-lt"/>
              </a:rPr>
              <a:t> place </a:t>
            </a:r>
            <a:r>
              <a:rPr lang="sl-SI" sz="2200" dirty="0" err="1" smtClean="0">
                <a:latin typeface="+mj-lt"/>
              </a:rPr>
              <a:t>throughout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the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school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year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within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the</a:t>
            </a:r>
            <a:r>
              <a:rPr lang="sl-SI" sz="2200" dirty="0" smtClean="0">
                <a:latin typeface="+mj-lt"/>
              </a:rPr>
              <a:t> module </a:t>
            </a:r>
            <a:r>
              <a:rPr lang="sl-SI" sz="2200" dirty="0" err="1" smtClean="0">
                <a:latin typeface="+mj-lt"/>
              </a:rPr>
              <a:t>Protection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of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valuable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natural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features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and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biodiversity</a:t>
            </a:r>
            <a:r>
              <a:rPr lang="sl-SI" sz="2200" dirty="0" smtClean="0">
                <a:latin typeface="+mj-lt"/>
              </a:rPr>
              <a:t>.</a:t>
            </a:r>
          </a:p>
          <a:p>
            <a:endParaRPr lang="sl-SI" sz="2200" dirty="0">
              <a:latin typeface="+mj-lt"/>
            </a:endParaRPr>
          </a:p>
          <a:p>
            <a:r>
              <a:rPr lang="sl-SI" sz="2200" dirty="0" err="1" smtClean="0">
                <a:latin typeface="+mj-lt"/>
              </a:rPr>
              <a:t>We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started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our</a:t>
            </a:r>
            <a:r>
              <a:rPr lang="sl-SI" sz="2200" dirty="0" smtClean="0">
                <a:latin typeface="+mj-lt"/>
              </a:rPr>
              <a:t> pilot </a:t>
            </a:r>
            <a:r>
              <a:rPr lang="sl-SI" sz="2200" dirty="0" err="1" smtClean="0">
                <a:latin typeface="+mj-lt"/>
              </a:rPr>
              <a:t>action</a:t>
            </a:r>
            <a:r>
              <a:rPr lang="sl-SI" sz="2200" dirty="0" smtClean="0">
                <a:latin typeface="+mj-lt"/>
              </a:rPr>
              <a:t> in </a:t>
            </a:r>
            <a:r>
              <a:rPr lang="sl-SI" sz="2200" dirty="0" err="1" smtClean="0">
                <a:latin typeface="+mj-lt"/>
              </a:rPr>
              <a:t>the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classroom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with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extensive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lecture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given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by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expert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from</a:t>
            </a:r>
            <a:r>
              <a:rPr lang="sl-SI" sz="2200" dirty="0" smtClean="0">
                <a:latin typeface="+mj-lt"/>
              </a:rPr>
              <a:t> Triglav </a:t>
            </a:r>
            <a:r>
              <a:rPr lang="sl-SI" sz="2200" dirty="0" err="1" smtClean="0">
                <a:latin typeface="+mj-lt"/>
              </a:rPr>
              <a:t>National</a:t>
            </a:r>
            <a:r>
              <a:rPr lang="sl-SI" sz="2200" dirty="0" smtClean="0">
                <a:latin typeface="+mj-lt"/>
              </a:rPr>
              <a:t> Park (TNP),  Maja Fajdiga Komar, </a:t>
            </a:r>
            <a:r>
              <a:rPr lang="sl-SI" sz="2200" dirty="0" err="1" smtClean="0">
                <a:latin typeface="+mj-lt"/>
              </a:rPr>
              <a:t>where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we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learnt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about</a:t>
            </a:r>
            <a:r>
              <a:rPr lang="sl-SI" sz="2200" dirty="0" smtClean="0">
                <a:latin typeface="+mj-lt"/>
              </a:rPr>
              <a:t>:</a:t>
            </a:r>
          </a:p>
          <a:p>
            <a:pPr marL="800100" lvl="1" indent="-342900">
              <a:buFontTx/>
              <a:buChar char="-"/>
            </a:pPr>
            <a:r>
              <a:rPr lang="sl-SI" sz="2200" dirty="0" err="1" smtClean="0">
                <a:latin typeface="+mj-lt"/>
              </a:rPr>
              <a:t>phytogeography</a:t>
            </a:r>
            <a:endParaRPr lang="sl-SI" sz="2200" dirty="0">
              <a:latin typeface="+mj-lt"/>
            </a:endParaRPr>
          </a:p>
          <a:p>
            <a:pPr marL="800100" lvl="1" indent="-342900">
              <a:buFontTx/>
              <a:buChar char="-"/>
            </a:pPr>
            <a:r>
              <a:rPr lang="sl-SI" sz="2200" dirty="0" err="1" smtClean="0">
                <a:latin typeface="+mj-lt"/>
              </a:rPr>
              <a:t>alpine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ecosytems</a:t>
            </a:r>
            <a:endParaRPr lang="sl-SI" sz="2200" dirty="0" smtClean="0">
              <a:latin typeface="+mj-lt"/>
            </a:endParaRPr>
          </a:p>
          <a:p>
            <a:pPr marL="800100" lvl="1" indent="-342900">
              <a:buFontTx/>
              <a:buChar char="-"/>
            </a:pPr>
            <a:r>
              <a:rPr lang="sl-SI" sz="2200" dirty="0" err="1" smtClean="0">
                <a:latin typeface="+mj-lt"/>
              </a:rPr>
              <a:t>alpine</a:t>
            </a:r>
            <a:r>
              <a:rPr lang="sl-SI" sz="2200" dirty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climate</a:t>
            </a:r>
            <a:endParaRPr lang="sl-SI" sz="2200" dirty="0" smtClean="0">
              <a:latin typeface="+mj-lt"/>
            </a:endParaRPr>
          </a:p>
          <a:p>
            <a:pPr marL="800100" lvl="1" indent="-342900">
              <a:buFontTx/>
              <a:buChar char="-"/>
            </a:pPr>
            <a:r>
              <a:rPr lang="sl-SI" sz="2200" dirty="0" err="1" smtClean="0">
                <a:latin typeface="+mj-lt"/>
              </a:rPr>
              <a:t>altitudal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>
                <a:latin typeface="+mj-lt"/>
              </a:rPr>
              <a:t>zonation</a:t>
            </a:r>
            <a:r>
              <a:rPr lang="sl-SI" sz="2200" dirty="0">
                <a:latin typeface="+mj-lt"/>
              </a:rPr>
              <a:t> </a:t>
            </a:r>
            <a:r>
              <a:rPr lang="sl-SI" sz="2200" dirty="0" err="1">
                <a:latin typeface="+mj-lt"/>
              </a:rPr>
              <a:t>of</a:t>
            </a:r>
            <a:r>
              <a:rPr lang="sl-SI" sz="2200" dirty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vegetation</a:t>
            </a:r>
            <a:endParaRPr lang="sl-SI" sz="2200" dirty="0" smtClean="0">
              <a:latin typeface="+mj-lt"/>
            </a:endParaRPr>
          </a:p>
          <a:p>
            <a:pPr marL="800100" lvl="1" indent="-342900">
              <a:buFontTx/>
              <a:buChar char="-"/>
            </a:pPr>
            <a:r>
              <a:rPr lang="sl-SI" sz="2200" dirty="0" err="1" smtClean="0">
                <a:latin typeface="+mj-lt"/>
              </a:rPr>
              <a:t>adaptations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of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alpine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plants</a:t>
            </a:r>
            <a:r>
              <a:rPr lang="sl-SI" sz="2200" dirty="0" smtClean="0">
                <a:latin typeface="+mj-lt"/>
              </a:rPr>
              <a:t> (</a:t>
            </a:r>
            <a:r>
              <a:rPr lang="sl-SI" sz="2200" dirty="0" err="1" smtClean="0">
                <a:latin typeface="+mj-lt"/>
              </a:rPr>
              <a:t>morphological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and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physiological</a:t>
            </a:r>
            <a:r>
              <a:rPr lang="sl-SI" sz="2200" dirty="0" smtClean="0">
                <a:latin typeface="+mj-lt"/>
              </a:rPr>
              <a:t>)</a:t>
            </a:r>
            <a:endParaRPr lang="sl-SI" sz="2200" dirty="0">
              <a:latin typeface="+mj-lt"/>
            </a:endParaRPr>
          </a:p>
          <a:p>
            <a:pPr marL="800100" lvl="1" indent="-342900">
              <a:buFontTx/>
              <a:buChar char="-"/>
            </a:pPr>
            <a:r>
              <a:rPr lang="sl-SI" sz="2200" dirty="0" smtClean="0">
                <a:latin typeface="+mj-lt"/>
              </a:rPr>
              <a:t>nature </a:t>
            </a:r>
            <a:r>
              <a:rPr lang="sl-SI" sz="2200" dirty="0" err="1" smtClean="0">
                <a:latin typeface="+mj-lt"/>
              </a:rPr>
              <a:t>conservation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and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environmental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legislation</a:t>
            </a:r>
            <a:r>
              <a:rPr lang="sl-SI" sz="2200" dirty="0" smtClean="0">
                <a:latin typeface="+mj-lt"/>
              </a:rPr>
              <a:t> in </a:t>
            </a:r>
            <a:r>
              <a:rPr lang="sl-SI" sz="2200" dirty="0" err="1" smtClean="0">
                <a:latin typeface="+mj-lt"/>
              </a:rPr>
              <a:t>Slovenia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through</a:t>
            </a:r>
            <a:r>
              <a:rPr lang="sl-SI" sz="2200" dirty="0" smtClean="0">
                <a:latin typeface="+mj-lt"/>
              </a:rPr>
              <a:t> time</a:t>
            </a:r>
          </a:p>
          <a:p>
            <a:pPr marL="800100" lvl="1" indent="-342900">
              <a:buFontTx/>
              <a:buChar char="-"/>
            </a:pPr>
            <a:r>
              <a:rPr lang="sl-SI" sz="2200" dirty="0" err="1" smtClean="0">
                <a:latin typeface="+mj-lt"/>
              </a:rPr>
              <a:t>effects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of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anthropogenic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activities</a:t>
            </a:r>
            <a:r>
              <a:rPr lang="sl-SI" sz="2200" dirty="0" smtClean="0">
                <a:latin typeface="+mj-lt"/>
              </a:rPr>
              <a:t> (</a:t>
            </a:r>
            <a:r>
              <a:rPr lang="sl-SI" sz="2200" dirty="0" err="1" smtClean="0">
                <a:latin typeface="+mj-lt"/>
              </a:rPr>
              <a:t>mountainering</a:t>
            </a:r>
            <a:r>
              <a:rPr lang="sl-SI" sz="2200" dirty="0" smtClean="0">
                <a:latin typeface="+mj-lt"/>
              </a:rPr>
              <a:t>, </a:t>
            </a:r>
            <a:r>
              <a:rPr lang="sl-SI" sz="2200" dirty="0" err="1" smtClean="0">
                <a:latin typeface="+mj-lt"/>
              </a:rPr>
              <a:t>paragliding</a:t>
            </a:r>
            <a:r>
              <a:rPr lang="sl-SI" sz="2200" dirty="0" smtClean="0">
                <a:latin typeface="+mj-lt"/>
              </a:rPr>
              <a:t>, </a:t>
            </a:r>
          </a:p>
          <a:p>
            <a:pPr lvl="2"/>
            <a:r>
              <a:rPr lang="sl-SI" sz="2200" dirty="0" err="1" smtClean="0">
                <a:latin typeface="+mj-lt"/>
              </a:rPr>
              <a:t>livestock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grazing</a:t>
            </a:r>
            <a:r>
              <a:rPr lang="sl-SI" sz="2200" dirty="0" smtClean="0">
                <a:latin typeface="+mj-lt"/>
              </a:rPr>
              <a:t>, </a:t>
            </a:r>
            <a:r>
              <a:rPr lang="sl-SI" sz="2200" dirty="0" err="1" smtClean="0">
                <a:latin typeface="+mj-lt"/>
              </a:rPr>
              <a:t>forestry</a:t>
            </a:r>
            <a:r>
              <a:rPr lang="sl-SI" sz="2200" dirty="0" smtClean="0">
                <a:latin typeface="+mj-lt"/>
              </a:rPr>
              <a:t>)</a:t>
            </a:r>
          </a:p>
          <a:p>
            <a:pPr marL="800100" lvl="1" indent="-342900">
              <a:buFontTx/>
              <a:buChar char="-"/>
            </a:pPr>
            <a:r>
              <a:rPr lang="sl-SI" sz="2200" dirty="0" err="1" smtClean="0">
                <a:latin typeface="+mj-lt"/>
              </a:rPr>
              <a:t>opportunities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and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threats</a:t>
            </a:r>
            <a:endParaRPr lang="sl-SI" sz="2200" dirty="0">
              <a:latin typeface="+mj-lt"/>
            </a:endParaRPr>
          </a:p>
          <a:p>
            <a:pPr marL="800100" lvl="1" indent="-342900">
              <a:buFontTx/>
              <a:buChar char="-"/>
            </a:pPr>
            <a:r>
              <a:rPr lang="sl-SI" sz="2200" dirty="0" smtClean="0">
                <a:latin typeface="+mj-lt"/>
              </a:rPr>
              <a:t>role </a:t>
            </a:r>
            <a:r>
              <a:rPr lang="sl-SI" sz="2200" dirty="0" err="1" smtClean="0">
                <a:latin typeface="+mj-lt"/>
              </a:rPr>
              <a:t>of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education</a:t>
            </a:r>
            <a:r>
              <a:rPr lang="sl-SI" sz="2200" dirty="0" smtClean="0">
                <a:latin typeface="+mj-lt"/>
              </a:rPr>
              <a:t>, </a:t>
            </a:r>
            <a:r>
              <a:rPr lang="sl-SI" sz="2200" dirty="0" err="1" smtClean="0">
                <a:latin typeface="+mj-lt"/>
              </a:rPr>
              <a:t>supervision</a:t>
            </a:r>
            <a:r>
              <a:rPr lang="sl-SI" sz="2200" dirty="0" smtClean="0">
                <a:latin typeface="+mj-lt"/>
              </a:rPr>
              <a:t>, </a:t>
            </a:r>
            <a:r>
              <a:rPr lang="sl-SI" sz="2200" dirty="0" err="1" smtClean="0">
                <a:latin typeface="+mj-lt"/>
              </a:rPr>
              <a:t>and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sanctions</a:t>
            </a:r>
            <a:r>
              <a:rPr lang="sl-SI" sz="2200" dirty="0" smtClean="0">
                <a:latin typeface="+mj-lt"/>
              </a:rPr>
              <a:t>.</a:t>
            </a:r>
          </a:p>
          <a:p>
            <a:r>
              <a:rPr lang="sl-SI" sz="2200" dirty="0" smtClean="0">
                <a:latin typeface="+mj-lt"/>
              </a:rPr>
              <a:t> </a:t>
            </a:r>
            <a:endParaRPr lang="sl-SI" sz="2200" dirty="0">
              <a:latin typeface="+mj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89" y="3997825"/>
            <a:ext cx="3600000" cy="270000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337457" y="6309832"/>
            <a:ext cx="17473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err="1" smtClean="0"/>
              <a:t>Annex</a:t>
            </a:r>
            <a:r>
              <a:rPr lang="sl-SI" smtClean="0"/>
              <a:t> 1, 2 </a:t>
            </a:r>
            <a:r>
              <a:rPr lang="sl-SI" dirty="0" err="1" smtClean="0"/>
              <a:t>and</a:t>
            </a:r>
            <a:r>
              <a:rPr lang="sl-SI" dirty="0" smtClean="0"/>
              <a:t> 3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5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97090" y="498517"/>
            <a:ext cx="115901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latin typeface="+mj-lt"/>
              </a:rPr>
              <a:t>OUR ACTIVITY: </a:t>
            </a:r>
            <a:r>
              <a:rPr lang="sl-SI" sz="2800" dirty="0" err="1" smtClean="0">
                <a:latin typeface="+mj-lt"/>
              </a:rPr>
              <a:t>Before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actual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field-work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got</a:t>
            </a:r>
            <a:r>
              <a:rPr lang="sl-SI" sz="2800" dirty="0" smtClean="0">
                <a:latin typeface="+mj-lt"/>
              </a:rPr>
              <a:t> list </a:t>
            </a:r>
            <a:r>
              <a:rPr lang="sl-SI" sz="2800" dirty="0" err="1" smtClean="0">
                <a:latin typeface="+mj-lt"/>
              </a:rPr>
              <a:t>of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selected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alpine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plants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had</a:t>
            </a:r>
            <a:r>
              <a:rPr lang="sl-SI" sz="2800" dirty="0" smtClean="0">
                <a:latin typeface="+mj-lt"/>
              </a:rPr>
              <a:t> to </a:t>
            </a:r>
            <a:r>
              <a:rPr lang="sl-SI" sz="2800" b="1" dirty="0" err="1" smtClean="0">
                <a:latin typeface="+mj-lt"/>
              </a:rPr>
              <a:t>prepare</a:t>
            </a:r>
            <a:r>
              <a:rPr lang="sl-SI" sz="2800" b="1" dirty="0" smtClean="0">
                <a:latin typeface="+mj-lt"/>
              </a:rPr>
              <a:t> </a:t>
            </a:r>
            <a:r>
              <a:rPr lang="sl-SI" sz="2800" b="1" dirty="0" err="1" smtClean="0">
                <a:latin typeface="+mj-lt"/>
              </a:rPr>
              <a:t>identity</a:t>
            </a:r>
            <a:r>
              <a:rPr lang="sl-SI" sz="2800" b="1" dirty="0" smtClean="0">
                <a:latin typeface="+mj-lt"/>
              </a:rPr>
              <a:t> </a:t>
            </a:r>
            <a:r>
              <a:rPr lang="sl-SI" sz="2800" b="1" dirty="0" err="1" smtClean="0">
                <a:latin typeface="+mj-lt"/>
              </a:rPr>
              <a:t>cards</a:t>
            </a:r>
            <a:r>
              <a:rPr lang="sl-SI" sz="2800" b="1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each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plant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that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included</a:t>
            </a:r>
            <a:r>
              <a:rPr lang="sl-SI" sz="2800" dirty="0" smtClean="0">
                <a:latin typeface="+mj-lt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sl-SI" sz="2800" dirty="0" err="1" smtClean="0">
                <a:latin typeface="+mj-lt"/>
              </a:rPr>
              <a:t>potograph</a:t>
            </a:r>
            <a:endParaRPr lang="sl-SI" sz="2800" dirty="0" smtClean="0">
              <a:latin typeface="+mj-lt"/>
            </a:endParaRPr>
          </a:p>
          <a:p>
            <a:pPr marL="914400" lvl="1" indent="-457200">
              <a:buFontTx/>
              <a:buChar char="-"/>
            </a:pPr>
            <a:r>
              <a:rPr lang="sl-SI" sz="2800" dirty="0" err="1" smtClean="0">
                <a:latin typeface="+mj-lt"/>
              </a:rPr>
              <a:t>Family</a:t>
            </a:r>
            <a:r>
              <a:rPr lang="sl-SI" sz="2800" dirty="0" smtClean="0">
                <a:latin typeface="+mj-lt"/>
              </a:rPr>
              <a:t> name</a:t>
            </a:r>
          </a:p>
          <a:p>
            <a:pPr marL="914400" lvl="1" indent="-457200">
              <a:buFontTx/>
              <a:buChar char="-"/>
            </a:pPr>
            <a:r>
              <a:rPr lang="sl-SI" sz="2800" dirty="0" err="1" smtClean="0">
                <a:latin typeface="+mj-lt"/>
              </a:rPr>
              <a:t>Slovenian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Latin name, </a:t>
            </a:r>
          </a:p>
          <a:p>
            <a:pPr marL="914400" lvl="1" indent="-457200">
              <a:buFontTx/>
              <a:buChar char="-"/>
            </a:pPr>
            <a:r>
              <a:rPr lang="sl-SI" sz="2800" dirty="0" err="1" smtClean="0">
                <a:latin typeface="+mj-lt"/>
              </a:rPr>
              <a:t>detailed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description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of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morphology</a:t>
            </a:r>
            <a:endParaRPr lang="sl-SI" sz="2800" dirty="0" smtClean="0">
              <a:latin typeface="+mj-lt"/>
            </a:endParaRPr>
          </a:p>
          <a:p>
            <a:pPr lvl="2"/>
            <a:r>
              <a:rPr lang="sl-SI" sz="2800" dirty="0" smtClean="0">
                <a:latin typeface="+mj-lt"/>
              </a:rPr>
              <a:t>(</a:t>
            </a:r>
            <a:r>
              <a:rPr lang="sl-SI" sz="2800" dirty="0" err="1" smtClean="0">
                <a:latin typeface="+mj-lt"/>
              </a:rPr>
              <a:t>roots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stem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leaves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flower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seed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fruit</a:t>
            </a:r>
            <a:r>
              <a:rPr lang="sl-SI" sz="2800" dirty="0" smtClean="0">
                <a:latin typeface="+mj-lt"/>
              </a:rPr>
              <a:t>), </a:t>
            </a:r>
          </a:p>
          <a:p>
            <a:pPr marL="914400" lvl="1" indent="-457200">
              <a:buFontTx/>
              <a:buChar char="-"/>
            </a:pPr>
            <a:r>
              <a:rPr lang="sl-SI" sz="2800" dirty="0" err="1" smtClean="0">
                <a:latin typeface="+mj-lt"/>
              </a:rPr>
              <a:t>habitats</a:t>
            </a:r>
            <a:r>
              <a:rPr lang="sl-SI" sz="2800" dirty="0" smtClean="0">
                <a:latin typeface="+mj-lt"/>
              </a:rPr>
              <a:t>, </a:t>
            </a:r>
          </a:p>
          <a:p>
            <a:pPr marL="914400" lvl="1" indent="-457200">
              <a:buFontTx/>
              <a:buChar char="-"/>
            </a:pPr>
            <a:r>
              <a:rPr lang="sl-SI" sz="2800" dirty="0" err="1" smtClean="0">
                <a:latin typeface="+mj-lt"/>
              </a:rPr>
              <a:t>locations</a:t>
            </a:r>
            <a:r>
              <a:rPr lang="sl-SI" sz="2800" dirty="0" smtClean="0">
                <a:latin typeface="+mj-lt"/>
              </a:rPr>
              <a:t>, </a:t>
            </a:r>
          </a:p>
          <a:p>
            <a:pPr marL="914400" lvl="1" indent="-457200">
              <a:buFontTx/>
              <a:buChar char="-"/>
            </a:pPr>
            <a:r>
              <a:rPr lang="sl-SI" sz="2800" dirty="0" err="1" smtClean="0">
                <a:latin typeface="+mj-lt"/>
              </a:rPr>
              <a:t>special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features</a:t>
            </a:r>
            <a:r>
              <a:rPr lang="sl-SI" sz="2800" dirty="0" smtClean="0">
                <a:latin typeface="+mj-lt"/>
              </a:rPr>
              <a:t>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8198" r="18313" b="7299"/>
          <a:stretch/>
        </p:blipFill>
        <p:spPr>
          <a:xfrm rot="5400000">
            <a:off x="5215625" y="3900927"/>
            <a:ext cx="3304917" cy="28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9994" r="7452" b="4465"/>
          <a:stretch/>
        </p:blipFill>
        <p:spPr>
          <a:xfrm rot="5400000">
            <a:off x="6507505" y="2546216"/>
            <a:ext cx="3960000" cy="280263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7904" r="3683" b="4822"/>
          <a:stretch/>
        </p:blipFill>
        <p:spPr>
          <a:xfrm rot="5400000">
            <a:off x="8713085" y="2094113"/>
            <a:ext cx="3960000" cy="28244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5729" b="6652"/>
          <a:stretch/>
        </p:blipFill>
        <p:spPr>
          <a:xfrm rot="5400000">
            <a:off x="8017875" y="3518136"/>
            <a:ext cx="3960000" cy="2719729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337457" y="6309832"/>
            <a:ext cx="94263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dirty="0" err="1" smtClean="0"/>
              <a:t>Annex</a:t>
            </a:r>
            <a:r>
              <a:rPr lang="sl-SI" dirty="0" smtClean="0"/>
              <a:t> 4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060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22910" y="806351"/>
            <a:ext cx="867115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err="1" smtClean="0">
                <a:latin typeface="+mj-lt"/>
              </a:rPr>
              <a:t>The</a:t>
            </a:r>
            <a:r>
              <a:rPr lang="sl-SI" sz="2400" b="1" dirty="0" smtClean="0">
                <a:latin typeface="+mj-lt"/>
              </a:rPr>
              <a:t> list </a:t>
            </a:r>
            <a:r>
              <a:rPr lang="sl-SI" sz="2400" b="1" dirty="0" err="1" smtClean="0">
                <a:latin typeface="+mj-lt"/>
              </a:rPr>
              <a:t>of</a:t>
            </a:r>
            <a:r>
              <a:rPr lang="sl-SI" sz="2400" b="1" dirty="0" smtClean="0">
                <a:latin typeface="+mj-lt"/>
              </a:rPr>
              <a:t> </a:t>
            </a:r>
            <a:r>
              <a:rPr lang="sl-SI" sz="2400" b="1" dirty="0" err="1" smtClean="0">
                <a:latin typeface="+mj-lt"/>
              </a:rPr>
              <a:t>alpine</a:t>
            </a:r>
            <a:r>
              <a:rPr lang="sl-SI" sz="2400" b="1" dirty="0" smtClean="0">
                <a:latin typeface="+mj-lt"/>
              </a:rPr>
              <a:t> </a:t>
            </a:r>
            <a:r>
              <a:rPr lang="sl-SI" sz="2400" b="1" dirty="0" err="1" smtClean="0">
                <a:latin typeface="+mj-lt"/>
              </a:rPr>
              <a:t>plants</a:t>
            </a:r>
            <a:r>
              <a:rPr lang="sl-SI" sz="2400" b="1" dirty="0" smtClean="0">
                <a:latin typeface="+mj-lt"/>
              </a:rPr>
              <a:t> </a:t>
            </a:r>
            <a:r>
              <a:rPr lang="sl-SI" sz="2400" b="1" dirty="0" err="1" smtClean="0">
                <a:latin typeface="+mj-lt"/>
              </a:rPr>
              <a:t>us</a:t>
            </a:r>
            <a:r>
              <a:rPr lang="sl-SI" sz="2400" b="1" dirty="0" smtClean="0">
                <a:latin typeface="+mj-lt"/>
              </a:rPr>
              <a:t> </a:t>
            </a:r>
            <a:r>
              <a:rPr lang="sl-SI" sz="2400" b="1" dirty="0" err="1" smtClean="0">
                <a:latin typeface="+mj-lt"/>
              </a:rPr>
              <a:t>students</a:t>
            </a:r>
            <a:r>
              <a:rPr lang="sl-SI" sz="2400" b="1" dirty="0" smtClean="0">
                <a:latin typeface="+mj-lt"/>
              </a:rPr>
              <a:t> </a:t>
            </a:r>
            <a:r>
              <a:rPr lang="sl-SI" sz="2400" b="1" dirty="0" err="1" smtClean="0">
                <a:latin typeface="+mj-lt"/>
              </a:rPr>
              <a:t>presented</a:t>
            </a:r>
            <a:r>
              <a:rPr lang="sl-SI" sz="2400" b="1" dirty="0" smtClean="0">
                <a:latin typeface="+mj-lt"/>
              </a:rPr>
              <a:t> </a:t>
            </a:r>
            <a:r>
              <a:rPr lang="sl-SI" sz="2400" b="1" dirty="0" err="1" smtClean="0">
                <a:latin typeface="+mj-lt"/>
              </a:rPr>
              <a:t>along</a:t>
            </a:r>
            <a:r>
              <a:rPr lang="sl-SI" sz="2400" b="1" dirty="0" smtClean="0">
                <a:latin typeface="+mj-lt"/>
              </a:rPr>
              <a:t> </a:t>
            </a:r>
            <a:r>
              <a:rPr lang="sl-SI" sz="2400" b="1" dirty="0" err="1" smtClean="0">
                <a:latin typeface="+mj-lt"/>
              </a:rPr>
              <a:t>the</a:t>
            </a:r>
            <a:r>
              <a:rPr lang="sl-SI" sz="2400" b="1" dirty="0" smtClean="0">
                <a:latin typeface="+mj-lt"/>
              </a:rPr>
              <a:t> </a:t>
            </a:r>
            <a:r>
              <a:rPr lang="sl-SI" sz="2400" b="1" dirty="0" err="1" smtClean="0">
                <a:latin typeface="+mj-lt"/>
              </a:rPr>
              <a:t>hike</a:t>
            </a:r>
            <a:r>
              <a:rPr lang="sl-SI" sz="2400" b="1" dirty="0" smtClean="0">
                <a:latin typeface="+mj-lt"/>
              </a:rPr>
              <a:t> on </a:t>
            </a:r>
            <a:r>
              <a:rPr lang="sl-SI" sz="2400" b="1" dirty="0" err="1" smtClean="0">
                <a:latin typeface="+mj-lt"/>
              </a:rPr>
              <a:t>Vogar</a:t>
            </a:r>
            <a:r>
              <a:rPr lang="sl-SI" sz="2400" b="1" dirty="0" smtClean="0">
                <a:latin typeface="+mj-lt"/>
              </a:rPr>
              <a:t>:</a:t>
            </a:r>
          </a:p>
          <a:p>
            <a:endParaRPr lang="sl-SI" dirty="0" smtClean="0">
              <a:latin typeface="+mj-lt"/>
            </a:endParaRPr>
          </a:p>
          <a:p>
            <a:r>
              <a:rPr lang="sl-SI" i="1" dirty="0" err="1">
                <a:latin typeface="+mj-lt"/>
              </a:rPr>
              <a:t>Acinos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alpinus</a:t>
            </a:r>
            <a:endParaRPr lang="sl-SI" i="1" dirty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Alchemilla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xanthochlora</a:t>
            </a:r>
            <a:endParaRPr lang="sl-SI" i="1" dirty="0">
              <a:latin typeface="+mj-lt"/>
            </a:endParaRPr>
          </a:p>
          <a:p>
            <a:r>
              <a:rPr lang="sl-SI" i="1" dirty="0" err="1">
                <a:latin typeface="+mj-lt"/>
              </a:rPr>
              <a:t>Asplenium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trichomanes</a:t>
            </a:r>
            <a:r>
              <a:rPr lang="sl-SI" i="1" dirty="0">
                <a:latin typeface="+mj-lt"/>
              </a:rPr>
              <a:t> </a:t>
            </a:r>
            <a:r>
              <a:rPr lang="sl-SI" dirty="0" err="1">
                <a:latin typeface="+mj-lt"/>
              </a:rPr>
              <a:t>subsp</a:t>
            </a:r>
            <a:r>
              <a:rPr lang="sl-SI" dirty="0">
                <a:latin typeface="+mj-lt"/>
              </a:rPr>
              <a:t>. </a:t>
            </a:r>
            <a:r>
              <a:rPr lang="sl-SI" i="1" dirty="0" err="1">
                <a:latin typeface="+mj-lt"/>
              </a:rPr>
              <a:t>trichomanes</a:t>
            </a:r>
            <a:endParaRPr lang="sl-SI" i="1" dirty="0">
              <a:latin typeface="+mj-lt"/>
            </a:endParaRPr>
          </a:p>
          <a:p>
            <a:r>
              <a:rPr lang="sl-SI" i="1" dirty="0" err="1">
                <a:latin typeface="+mj-lt"/>
              </a:rPr>
              <a:t>Asplenium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viride</a:t>
            </a:r>
            <a:endParaRPr lang="sl-SI" i="1" dirty="0">
              <a:latin typeface="+mj-lt"/>
            </a:endParaRPr>
          </a:p>
          <a:p>
            <a:r>
              <a:rPr lang="sl-SI" i="1" dirty="0" smtClean="0">
                <a:latin typeface="+mj-lt"/>
              </a:rPr>
              <a:t>Erica </a:t>
            </a:r>
            <a:r>
              <a:rPr lang="sl-SI" i="1" dirty="0" err="1" smtClean="0">
                <a:latin typeface="+mj-lt"/>
              </a:rPr>
              <a:t>carnea</a:t>
            </a:r>
            <a:endParaRPr lang="sl-SI" i="1" dirty="0" smtClean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Clematis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alpina</a:t>
            </a:r>
            <a:endParaRPr lang="sl-SI" i="1" dirty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Convallaria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majalis</a:t>
            </a:r>
            <a:endParaRPr lang="sl-SI" i="1" dirty="0" smtClean="0">
              <a:latin typeface="+mj-lt"/>
            </a:endParaRPr>
          </a:p>
          <a:p>
            <a:r>
              <a:rPr lang="sl-SI" i="1" dirty="0" err="1">
                <a:latin typeface="+mj-lt"/>
              </a:rPr>
              <a:t>Cyclamen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purpurascens</a:t>
            </a:r>
            <a:endParaRPr lang="sl-SI" i="1" dirty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Dactylorhiza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maculata</a:t>
            </a:r>
            <a:endParaRPr lang="sl-SI" i="1" dirty="0" smtClean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Dactylorhiza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sambucina</a:t>
            </a:r>
            <a:endParaRPr lang="sl-SI" i="1" dirty="0" smtClean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Dianthus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sternbergii</a:t>
            </a:r>
            <a:endParaRPr lang="sl-SI" i="1" dirty="0">
              <a:latin typeface="+mj-lt"/>
            </a:endParaRPr>
          </a:p>
          <a:p>
            <a:r>
              <a:rPr lang="sl-SI" i="1" dirty="0" err="1">
                <a:latin typeface="+mj-lt"/>
              </a:rPr>
              <a:t>Echium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vulgare</a:t>
            </a:r>
            <a:r>
              <a:rPr lang="sl-SI" i="1" dirty="0">
                <a:latin typeface="+mj-lt"/>
              </a:rPr>
              <a:t> </a:t>
            </a:r>
            <a:endParaRPr lang="sl-SI" i="1" dirty="0" smtClean="0">
              <a:latin typeface="+mj-lt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5779936" y="1572161"/>
            <a:ext cx="37439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i="1" dirty="0" err="1">
                <a:latin typeface="+mj-lt"/>
              </a:rPr>
              <a:t>Equisetum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sylvaticum</a:t>
            </a:r>
            <a:endParaRPr lang="sl-SI" i="1" dirty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Gentiana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>
                <a:latin typeface="+mj-lt"/>
              </a:rPr>
              <a:t>verna </a:t>
            </a:r>
            <a:r>
              <a:rPr lang="sl-SI" dirty="0" err="1">
                <a:latin typeface="+mj-lt"/>
              </a:rPr>
              <a:t>subsp</a:t>
            </a:r>
            <a:r>
              <a:rPr lang="sl-SI" dirty="0">
                <a:latin typeface="+mj-lt"/>
              </a:rPr>
              <a:t>. </a:t>
            </a:r>
            <a:r>
              <a:rPr lang="sl-SI" i="1" dirty="0">
                <a:latin typeface="+mj-lt"/>
              </a:rPr>
              <a:t>verna</a:t>
            </a:r>
          </a:p>
          <a:p>
            <a:r>
              <a:rPr lang="sl-SI" i="1" dirty="0" err="1">
                <a:latin typeface="+mj-lt"/>
              </a:rPr>
              <a:t>Hacquetia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epipactis</a:t>
            </a:r>
            <a:endParaRPr lang="sl-SI" i="1" dirty="0">
              <a:latin typeface="+mj-lt"/>
            </a:endParaRPr>
          </a:p>
          <a:p>
            <a:r>
              <a:rPr lang="sl-SI" i="1" dirty="0" err="1">
                <a:latin typeface="+mj-lt"/>
              </a:rPr>
              <a:t>Helleborus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niger</a:t>
            </a:r>
            <a:r>
              <a:rPr lang="sl-SI" i="1" dirty="0">
                <a:latin typeface="+mj-lt"/>
              </a:rPr>
              <a:t> </a:t>
            </a:r>
            <a:r>
              <a:rPr lang="sl-SI" dirty="0" err="1">
                <a:latin typeface="+mj-lt"/>
              </a:rPr>
              <a:t>subsp</a:t>
            </a:r>
            <a:r>
              <a:rPr lang="sl-SI" dirty="0">
                <a:latin typeface="+mj-lt"/>
              </a:rPr>
              <a:t>. </a:t>
            </a:r>
            <a:r>
              <a:rPr lang="sl-SI" i="1" dirty="0" err="1">
                <a:latin typeface="+mj-lt"/>
              </a:rPr>
              <a:t>niger</a:t>
            </a:r>
            <a:r>
              <a:rPr lang="sl-SI" i="1" dirty="0">
                <a:latin typeface="+mj-lt"/>
              </a:rPr>
              <a:t> </a:t>
            </a:r>
          </a:p>
          <a:p>
            <a:r>
              <a:rPr lang="sl-SI" i="1" dirty="0" err="1">
                <a:latin typeface="+mj-lt"/>
              </a:rPr>
              <a:t>Heracleum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austriacum</a:t>
            </a:r>
            <a:r>
              <a:rPr lang="sl-SI" i="1" dirty="0">
                <a:latin typeface="+mj-lt"/>
              </a:rPr>
              <a:t> </a:t>
            </a:r>
            <a:r>
              <a:rPr lang="sl-SI" dirty="0" err="1">
                <a:latin typeface="+mj-lt"/>
              </a:rPr>
              <a:t>subsp</a:t>
            </a:r>
            <a:r>
              <a:rPr lang="sl-SI" dirty="0">
                <a:latin typeface="+mj-lt"/>
              </a:rPr>
              <a:t>. </a:t>
            </a:r>
            <a:r>
              <a:rPr lang="sl-SI" i="1" dirty="0" err="1">
                <a:latin typeface="+mj-lt"/>
              </a:rPr>
              <a:t>siifolium</a:t>
            </a:r>
            <a:endParaRPr lang="sl-SI" i="1" dirty="0">
              <a:latin typeface="+mj-lt"/>
            </a:endParaRPr>
          </a:p>
          <a:p>
            <a:r>
              <a:rPr lang="sl-SI" i="1" dirty="0" err="1">
                <a:latin typeface="+mj-lt"/>
              </a:rPr>
              <a:t>Hypericum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perforatum</a:t>
            </a:r>
            <a:endParaRPr lang="sl-SI" i="1" dirty="0" smtClean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Lilium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carbiolicum</a:t>
            </a:r>
            <a:endParaRPr lang="sl-SI" i="1" dirty="0" smtClean="0">
              <a:latin typeface="+mj-lt"/>
            </a:endParaRPr>
          </a:p>
          <a:p>
            <a:r>
              <a:rPr lang="sl-SI" i="1" dirty="0" err="1">
                <a:latin typeface="+mj-lt"/>
              </a:rPr>
              <a:t>Myosotis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sylvatica</a:t>
            </a:r>
            <a:endParaRPr lang="sl-SI" i="1" dirty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Polygonatum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odoratum</a:t>
            </a:r>
            <a:r>
              <a:rPr lang="sl-SI" i="1" dirty="0" smtClean="0">
                <a:latin typeface="+mj-lt"/>
              </a:rPr>
              <a:t> </a:t>
            </a:r>
          </a:p>
          <a:p>
            <a:r>
              <a:rPr lang="sl-SI" i="1" dirty="0" err="1" smtClean="0">
                <a:latin typeface="+mj-lt"/>
              </a:rPr>
              <a:t>Silene</a:t>
            </a:r>
            <a:r>
              <a:rPr lang="sl-SI" i="1" dirty="0" smtClean="0">
                <a:latin typeface="+mj-lt"/>
              </a:rPr>
              <a:t> flos-</a:t>
            </a:r>
            <a:r>
              <a:rPr lang="sl-SI" i="1" dirty="0" err="1" smtClean="0">
                <a:latin typeface="+mj-lt"/>
              </a:rPr>
              <a:t>cuculi</a:t>
            </a:r>
            <a:endParaRPr lang="sl-SI" i="1" dirty="0" smtClean="0">
              <a:latin typeface="+mj-lt"/>
            </a:endParaRPr>
          </a:p>
          <a:p>
            <a:r>
              <a:rPr lang="sl-SI" i="1" dirty="0" err="1" smtClean="0">
                <a:latin typeface="+mj-lt"/>
              </a:rPr>
              <a:t>Vaccinium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myrtillus</a:t>
            </a:r>
            <a:endParaRPr lang="sl-SI" i="1" dirty="0">
              <a:latin typeface="+mj-lt"/>
            </a:endParaRPr>
          </a:p>
          <a:p>
            <a:r>
              <a:rPr lang="sl-SI" i="1" dirty="0" smtClean="0">
                <a:latin typeface="+mj-lt"/>
              </a:rPr>
              <a:t>Vinca </a:t>
            </a:r>
            <a:r>
              <a:rPr lang="sl-SI" i="1" dirty="0" err="1" smtClean="0">
                <a:latin typeface="+mj-lt"/>
              </a:rPr>
              <a:t>minor</a:t>
            </a:r>
            <a:endParaRPr lang="sl-SI" i="1" dirty="0" smtClean="0">
              <a:latin typeface="+mj-lt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13125" t="15000" r="28281" b="14833"/>
          <a:stretch/>
        </p:blipFill>
        <p:spPr>
          <a:xfrm>
            <a:off x="9635490" y="5113550"/>
            <a:ext cx="2487930" cy="16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40014" y="259751"/>
            <a:ext cx="4709436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sl-SI" altLang="sl-SI" sz="5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Vogar</a:t>
            </a:r>
            <a:r>
              <a:rPr lang="sl-SI" altLang="sl-SI" sz="5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, 1054 m</a:t>
            </a:r>
            <a:endParaRPr lang="sl-SI" altLang="sl-SI" sz="25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6523061" y="69027"/>
            <a:ext cx="587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latin typeface="+mj-lt"/>
              </a:rPr>
              <a:t>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popular hiking point due to its magnificent </a:t>
            </a:r>
            <a:r>
              <a:rPr lang="en-US" sz="2800" dirty="0" smtClean="0">
                <a:latin typeface="+mj-lt"/>
              </a:rPr>
              <a:t>views</a:t>
            </a:r>
            <a:endParaRPr lang="sl-SI" sz="2800" dirty="0" smtClean="0">
              <a:latin typeface="+mj-lt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l="15097" t="11601" r="15162" b="8398"/>
          <a:stretch/>
        </p:blipFill>
        <p:spPr>
          <a:xfrm>
            <a:off x="254489" y="4377407"/>
            <a:ext cx="3600000" cy="232290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15446" t="9525" r="15000" b="8253"/>
          <a:stretch/>
        </p:blipFill>
        <p:spPr>
          <a:xfrm>
            <a:off x="4331209" y="4306474"/>
            <a:ext cx="3600000" cy="239383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/>
          <a:srcRect l="15000" t="9048" r="15178" b="8095"/>
          <a:stretch/>
        </p:blipFill>
        <p:spPr>
          <a:xfrm>
            <a:off x="8339349" y="4306474"/>
            <a:ext cx="3600000" cy="2403068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253035" y="1512264"/>
            <a:ext cx="58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the </a:t>
            </a:r>
            <a:r>
              <a:rPr lang="en-US" sz="2800" dirty="0">
                <a:latin typeface="+mj-lt"/>
              </a:rPr>
              <a:t>peak ridge which stands farthest east above the northern shore of Lake </a:t>
            </a:r>
            <a:r>
              <a:rPr lang="en-US" sz="2800" dirty="0" err="1">
                <a:latin typeface="+mj-lt"/>
              </a:rPr>
              <a:t>Bohinj</a:t>
            </a:r>
            <a:r>
              <a:rPr lang="en-US" sz="2800" dirty="0">
                <a:latin typeface="+mj-lt"/>
              </a:rPr>
              <a:t> </a:t>
            </a:r>
            <a:endParaRPr lang="sl-SI" sz="2800" dirty="0">
              <a:latin typeface="+mj-lt"/>
            </a:endParaRPr>
          </a:p>
        </p:txBody>
      </p:sp>
      <p:cxnSp>
        <p:nvCxnSpPr>
          <p:cNvPr id="11" name="Raven puščični povezovalnik 10"/>
          <p:cNvCxnSpPr>
            <a:stCxn id="3" idx="3"/>
            <a:endCxn id="4" idx="1"/>
          </p:cNvCxnSpPr>
          <p:nvPr/>
        </p:nvCxnSpPr>
        <p:spPr>
          <a:xfrm flipV="1">
            <a:off x="4749450" y="546081"/>
            <a:ext cx="1773611" cy="73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>
            <a:off x="2215800" y="1064389"/>
            <a:ext cx="24480" cy="444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PoljeZBesedilom 13"/>
          <p:cNvSpPr txBox="1"/>
          <p:nvPr/>
        </p:nvSpPr>
        <p:spPr>
          <a:xfrm>
            <a:off x="250849" y="3528162"/>
            <a:ext cx="1077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started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hike</a:t>
            </a:r>
            <a:r>
              <a:rPr lang="sl-SI" sz="2800" dirty="0" smtClean="0">
                <a:latin typeface="+mj-lt"/>
              </a:rPr>
              <a:t> in Stara Fužina </a:t>
            </a:r>
            <a:r>
              <a:rPr lang="sl-SI" sz="2800" dirty="0" err="1" smtClean="0">
                <a:latin typeface="+mj-lt"/>
              </a:rPr>
              <a:t>following</a:t>
            </a:r>
            <a:r>
              <a:rPr lang="sl-SI" sz="2800" dirty="0" smtClean="0">
                <a:latin typeface="+mj-lt"/>
              </a:rPr>
              <a:t> a </a:t>
            </a:r>
            <a:r>
              <a:rPr lang="sl-SI" sz="2800" dirty="0" err="1" smtClean="0">
                <a:latin typeface="+mj-lt"/>
              </a:rPr>
              <a:t>marked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trail</a:t>
            </a:r>
            <a:r>
              <a:rPr lang="sl-SI" sz="2800" dirty="0" smtClean="0">
                <a:latin typeface="+mj-lt"/>
              </a:rPr>
              <a:t>…..</a:t>
            </a:r>
            <a:endParaRPr lang="sl-SI" sz="2800" dirty="0">
              <a:latin typeface="+mj-lt"/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6"/>
          <a:srcRect l="48375" t="22334" r="23219" b="11000"/>
          <a:stretch/>
        </p:blipFill>
        <p:spPr>
          <a:xfrm>
            <a:off x="9836556" y="619751"/>
            <a:ext cx="19089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5001" t="9000" r="15156" b="8334"/>
          <a:stretch/>
        </p:blipFill>
        <p:spPr>
          <a:xfrm>
            <a:off x="4269060" y="121106"/>
            <a:ext cx="3600000" cy="239677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15093" t="9167" r="14875" b="8500"/>
          <a:stretch/>
        </p:blipFill>
        <p:spPr>
          <a:xfrm>
            <a:off x="125730" y="125731"/>
            <a:ext cx="3600000" cy="238072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15093" t="9000" r="14969" b="8500"/>
          <a:stretch/>
        </p:blipFill>
        <p:spPr>
          <a:xfrm>
            <a:off x="8366670" y="125731"/>
            <a:ext cx="3600000" cy="238874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/>
          <a:srcRect l="15268" t="9048" r="15267" b="8572"/>
          <a:stretch/>
        </p:blipFill>
        <p:spPr>
          <a:xfrm>
            <a:off x="8366670" y="2763133"/>
            <a:ext cx="3600000" cy="2401542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25730" y="2763133"/>
            <a:ext cx="80467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trail</a:t>
            </a:r>
            <a:r>
              <a:rPr lang="sl-SI" sz="2800" dirty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was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steep</a:t>
            </a:r>
            <a:r>
              <a:rPr lang="sl-SI" sz="2800" dirty="0" smtClean="0">
                <a:latin typeface="+mj-lt"/>
              </a:rPr>
              <a:t>……</a:t>
            </a:r>
          </a:p>
          <a:p>
            <a:r>
              <a:rPr lang="sl-SI" sz="2800" dirty="0" smtClean="0">
                <a:latin typeface="+mj-lt"/>
              </a:rPr>
              <a:t>……</a:t>
            </a:r>
            <a:r>
              <a:rPr lang="sl-SI" sz="2800" dirty="0" err="1" smtClean="0">
                <a:latin typeface="+mj-lt"/>
              </a:rPr>
              <a:t>but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luckily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many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stops</a:t>
            </a:r>
            <a:r>
              <a:rPr lang="sl-SI" sz="2800" dirty="0" smtClean="0">
                <a:latin typeface="+mj-lt"/>
              </a:rPr>
              <a:t> on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way</a:t>
            </a:r>
            <a:r>
              <a:rPr lang="sl-SI" sz="2800" dirty="0" smtClean="0">
                <a:latin typeface="+mj-lt"/>
              </a:rPr>
              <a:t> to te top </a:t>
            </a:r>
            <a:r>
              <a:rPr lang="sl-SI" sz="2800" dirty="0" err="1" smtClean="0">
                <a:latin typeface="+mj-lt"/>
              </a:rPr>
              <a:t>due</a:t>
            </a:r>
            <a:r>
              <a:rPr lang="sl-SI" sz="2800" dirty="0" smtClean="0">
                <a:latin typeface="+mj-lt"/>
              </a:rPr>
              <a:t> to </a:t>
            </a:r>
            <a:r>
              <a:rPr lang="sl-SI" sz="2800" dirty="0" err="1" smtClean="0">
                <a:latin typeface="+mj-lt"/>
              </a:rPr>
              <a:t>observing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identifying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alpine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plants</a:t>
            </a:r>
            <a:r>
              <a:rPr lang="sl-SI" sz="2800" dirty="0">
                <a:latin typeface="+mj-lt"/>
              </a:rPr>
              <a:t> </a:t>
            </a:r>
            <a:r>
              <a:rPr lang="sl-SI" sz="2800" dirty="0">
                <a:sym typeface="Wingdings" panose="05000000000000000000" pitchFamily="2" charset="2"/>
              </a:rPr>
              <a:t></a:t>
            </a:r>
            <a:r>
              <a:rPr lang="sl-SI" sz="2800" dirty="0" smtClean="0"/>
              <a:t>.</a:t>
            </a:r>
            <a:endParaRPr lang="sl-SI" sz="2800" dirty="0" smtClean="0">
              <a:latin typeface="+mj-lt"/>
            </a:endParaRPr>
          </a:p>
          <a:p>
            <a:endParaRPr lang="sl-SI" sz="2800" dirty="0" smtClean="0">
              <a:latin typeface="+mj-lt"/>
            </a:endParaRPr>
          </a:p>
          <a:p>
            <a:endParaRPr lang="sl-SI" sz="2800" dirty="0">
              <a:latin typeface="+mj-lt"/>
            </a:endParaRPr>
          </a:p>
          <a:p>
            <a:r>
              <a:rPr lang="sl-SI" sz="2800" dirty="0" err="1" smtClean="0">
                <a:latin typeface="+mj-lt"/>
              </a:rPr>
              <a:t>Two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experts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from</a:t>
            </a:r>
            <a:r>
              <a:rPr lang="sl-SI" sz="2800" dirty="0" smtClean="0">
                <a:latin typeface="+mj-lt"/>
              </a:rPr>
              <a:t> Triglav </a:t>
            </a:r>
            <a:r>
              <a:rPr lang="sl-SI" sz="2800" dirty="0" err="1" smtClean="0">
                <a:latin typeface="+mj-lt"/>
              </a:rPr>
              <a:t>National</a:t>
            </a:r>
            <a:r>
              <a:rPr lang="sl-SI" sz="2800" dirty="0" smtClean="0">
                <a:latin typeface="+mj-lt"/>
              </a:rPr>
              <a:t> Park, Maja Fajdiga Komar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mag. Tanja </a:t>
            </a:r>
            <a:r>
              <a:rPr lang="sl-SI" sz="2800" dirty="0" err="1" smtClean="0">
                <a:latin typeface="+mj-lt"/>
              </a:rPr>
              <a:t>Menegalija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guided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us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made</a:t>
            </a:r>
            <a:r>
              <a:rPr lang="sl-SI" sz="2800" dirty="0" smtClean="0">
                <a:latin typeface="+mj-lt"/>
              </a:rPr>
              <a:t> it </a:t>
            </a:r>
            <a:r>
              <a:rPr lang="sl-SI" sz="2800" dirty="0" err="1" smtClean="0">
                <a:latin typeface="+mj-lt"/>
              </a:rPr>
              <a:t>shure</a:t>
            </a:r>
            <a:r>
              <a:rPr lang="sl-SI" sz="2800" dirty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did</a:t>
            </a:r>
            <a:r>
              <a:rPr lang="sl-SI" sz="2800" dirty="0" smtClean="0">
                <a:latin typeface="+mj-lt"/>
              </a:rPr>
              <a:t> not miss a </a:t>
            </a:r>
            <a:r>
              <a:rPr lang="sl-SI" sz="2800" dirty="0" err="1" smtClean="0">
                <a:latin typeface="+mj-lt"/>
              </a:rPr>
              <a:t>single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flower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  <a:sym typeface="Wingdings" panose="05000000000000000000" pitchFamily="2" charset="2"/>
              </a:rPr>
              <a:t></a:t>
            </a:r>
            <a:r>
              <a:rPr lang="sl-SI" sz="2800" dirty="0" smtClean="0">
                <a:latin typeface="+mj-lt"/>
              </a:rPr>
              <a:t>.</a:t>
            </a:r>
            <a:endParaRPr lang="sl-SI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56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12589" t="3651" r="12857" b="7936"/>
          <a:stretch/>
        </p:blipFill>
        <p:spPr>
          <a:xfrm>
            <a:off x="3832696" y="148590"/>
            <a:ext cx="3600000" cy="24014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15666" t="4127" r="12857" b="8254"/>
          <a:stretch/>
        </p:blipFill>
        <p:spPr>
          <a:xfrm>
            <a:off x="8622132" y="4332007"/>
            <a:ext cx="3455568" cy="238273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/>
          <a:srcRect l="24750" t="15333" r="20341" b="13833"/>
          <a:stretch/>
        </p:blipFill>
        <p:spPr>
          <a:xfrm>
            <a:off x="5181398" y="4332007"/>
            <a:ext cx="3299662" cy="239436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/>
          <a:srcRect l="34687" t="8834" r="34750" b="8834"/>
          <a:stretch/>
        </p:blipFill>
        <p:spPr>
          <a:xfrm>
            <a:off x="2652941" y="3149233"/>
            <a:ext cx="2375709" cy="360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/>
          <a:srcRect l="34406" t="8500" r="34844" b="8500"/>
          <a:stretch/>
        </p:blipFill>
        <p:spPr>
          <a:xfrm>
            <a:off x="129109" y="3137803"/>
            <a:ext cx="2371084" cy="360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7"/>
          <a:srcRect l="15000" t="8668" r="15343" b="8666"/>
          <a:stretch/>
        </p:blipFill>
        <p:spPr>
          <a:xfrm>
            <a:off x="95086" y="125730"/>
            <a:ext cx="3600000" cy="2403230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5460908" y="3137803"/>
            <a:ext cx="6515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 smtClean="0">
                <a:latin typeface="+mj-lt"/>
              </a:rPr>
              <a:t>Also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got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chance</a:t>
            </a:r>
            <a:r>
              <a:rPr lang="sl-SI" sz="2800" dirty="0" smtClean="0">
                <a:latin typeface="+mj-lt"/>
              </a:rPr>
              <a:t> to </a:t>
            </a:r>
            <a:r>
              <a:rPr lang="sl-SI" sz="2800" dirty="0" err="1" smtClean="0">
                <a:latin typeface="+mj-lt"/>
              </a:rPr>
              <a:t>present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ID </a:t>
            </a:r>
            <a:r>
              <a:rPr lang="sl-SI" sz="2800" dirty="0" err="1" smtClean="0">
                <a:latin typeface="+mj-lt"/>
              </a:rPr>
              <a:t>card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each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plant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from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list!</a:t>
            </a:r>
          </a:p>
          <a:p>
            <a:endParaRPr lang="sl-SI" sz="2800" dirty="0" smtClean="0">
              <a:latin typeface="+mj-lt"/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7570306" y="587761"/>
            <a:ext cx="45437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activelly</a:t>
            </a:r>
            <a:r>
              <a:rPr lang="sl-SI" sz="2800" dirty="0" smtClean="0">
                <a:latin typeface="+mj-lt"/>
              </a:rPr>
              <a:t> used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knowledge</a:t>
            </a:r>
            <a:r>
              <a:rPr lang="sl-SI" sz="2800" dirty="0" smtClean="0">
                <a:latin typeface="+mj-lt"/>
              </a:rPr>
              <a:t> in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field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participated</a:t>
            </a:r>
            <a:r>
              <a:rPr lang="sl-SI" sz="2800" dirty="0" smtClean="0">
                <a:latin typeface="+mj-lt"/>
              </a:rPr>
              <a:t> in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discussion</a:t>
            </a:r>
            <a:r>
              <a:rPr lang="sl-SI" sz="2800" dirty="0">
                <a:latin typeface="+mj-lt"/>
              </a:rPr>
              <a:t>.</a:t>
            </a:r>
            <a:endParaRPr lang="sl-SI" sz="2800" dirty="0" smtClean="0">
              <a:latin typeface="+mj-lt"/>
            </a:endParaRPr>
          </a:p>
          <a:p>
            <a:endParaRPr lang="sl-SI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7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5357" t="9365" r="14911" b="7937"/>
          <a:stretch/>
        </p:blipFill>
        <p:spPr>
          <a:xfrm>
            <a:off x="166388" y="243337"/>
            <a:ext cx="3600000" cy="240153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33572" t="3651" r="33660" b="7936"/>
          <a:stretch/>
        </p:blipFill>
        <p:spPr>
          <a:xfrm>
            <a:off x="4217669" y="1542419"/>
            <a:ext cx="3845721" cy="508547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12679" t="3492" r="12768" b="7936"/>
          <a:stretch/>
        </p:blipFill>
        <p:spPr>
          <a:xfrm>
            <a:off x="8514671" y="1542419"/>
            <a:ext cx="3564000" cy="238169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l="16660" t="15238" r="17768" b="8571"/>
          <a:stretch/>
        </p:blipFill>
        <p:spPr>
          <a:xfrm>
            <a:off x="123260" y="4374356"/>
            <a:ext cx="3600000" cy="23529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/>
          <a:srcRect l="15268" t="9047" r="15089" b="7937"/>
          <a:stretch/>
        </p:blipFill>
        <p:spPr>
          <a:xfrm>
            <a:off x="8514671" y="4077672"/>
            <a:ext cx="3564000" cy="2389707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8514671" y="6437460"/>
            <a:ext cx="2462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i="1" dirty="0" err="1">
                <a:latin typeface="+mj-lt"/>
              </a:rPr>
              <a:t>Polygonatum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odoratum</a:t>
            </a:r>
            <a:r>
              <a:rPr lang="sl-SI" i="1" dirty="0">
                <a:latin typeface="+mj-lt"/>
              </a:rPr>
              <a:t> </a:t>
            </a:r>
          </a:p>
        </p:txBody>
      </p:sp>
      <p:sp>
        <p:nvSpPr>
          <p:cNvPr id="8" name="Pravokotnik 7"/>
          <p:cNvSpPr/>
          <p:nvPr/>
        </p:nvSpPr>
        <p:spPr>
          <a:xfrm>
            <a:off x="4259758" y="1143354"/>
            <a:ext cx="1880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i="1" dirty="0" err="1">
                <a:latin typeface="+mj-lt"/>
              </a:rPr>
              <a:t>Lilium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carbiolicum</a:t>
            </a:r>
            <a:endParaRPr lang="sl-SI" i="1" dirty="0">
              <a:latin typeface="+mj-lt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8514671" y="1143354"/>
            <a:ext cx="2123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i="1" dirty="0" err="1" smtClean="0">
                <a:latin typeface="+mj-lt"/>
              </a:rPr>
              <a:t>Phyteuma</a:t>
            </a:r>
            <a:r>
              <a:rPr lang="sl-SI" i="1" dirty="0" smtClean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orbicualre</a:t>
            </a:r>
            <a:endParaRPr lang="sl-SI" i="1" dirty="0">
              <a:latin typeface="+mj-lt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23260" y="3705154"/>
            <a:ext cx="36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err="1" smtClean="0">
                <a:latin typeface="+mj-lt"/>
              </a:rPr>
              <a:t>Various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representatives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of</a:t>
            </a:r>
            <a:r>
              <a:rPr lang="sl-SI" dirty="0" smtClean="0">
                <a:latin typeface="+mj-lt"/>
              </a:rPr>
              <a:t> Fam. </a:t>
            </a:r>
            <a:r>
              <a:rPr lang="sl-SI" dirty="0" err="1" smtClean="0">
                <a:latin typeface="+mj-lt"/>
              </a:rPr>
              <a:t>Apiaceae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were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very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common</a:t>
            </a:r>
            <a:r>
              <a:rPr lang="sl-SI" dirty="0" smtClean="0">
                <a:latin typeface="+mj-lt"/>
              </a:rPr>
              <a:t>  </a:t>
            </a:r>
            <a:endParaRPr lang="sl-SI" dirty="0">
              <a:latin typeface="+mj-lt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3260" y="2733264"/>
            <a:ext cx="36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err="1" smtClean="0"/>
              <a:t>Colourful</a:t>
            </a:r>
            <a:r>
              <a:rPr lang="sl-SI" dirty="0" smtClean="0"/>
              <a:t> </a:t>
            </a:r>
            <a:r>
              <a:rPr lang="sl-SI" dirty="0" err="1" smtClean="0"/>
              <a:t>meadow</a:t>
            </a:r>
            <a:r>
              <a:rPr lang="sl-SI" dirty="0" smtClean="0"/>
              <a:t> on </a:t>
            </a:r>
            <a:r>
              <a:rPr lang="sl-SI" dirty="0" err="1" smtClean="0"/>
              <a:t>Vogar</a:t>
            </a:r>
            <a:endParaRPr lang="sl-SI" dirty="0"/>
          </a:p>
        </p:txBody>
      </p:sp>
      <p:sp>
        <p:nvSpPr>
          <p:cNvPr id="12" name="Pravokotnik 11"/>
          <p:cNvSpPr/>
          <p:nvPr/>
        </p:nvSpPr>
        <p:spPr>
          <a:xfrm>
            <a:off x="5556320" y="243337"/>
            <a:ext cx="4787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000" b="1" dirty="0" err="1" smtClean="0"/>
              <a:t>The</a:t>
            </a:r>
            <a:r>
              <a:rPr lang="sl-SI" sz="3000" b="1" dirty="0" smtClean="0"/>
              <a:t> </a:t>
            </a:r>
            <a:r>
              <a:rPr lang="sl-SI" sz="3000" b="1" dirty="0" err="1" smtClean="0"/>
              <a:t>best</a:t>
            </a:r>
            <a:r>
              <a:rPr lang="sl-SI" sz="3000" b="1" dirty="0" smtClean="0"/>
              <a:t> </a:t>
            </a:r>
            <a:r>
              <a:rPr lang="sl-SI" sz="3000" b="1" dirty="0" err="1" smtClean="0"/>
              <a:t>shots</a:t>
            </a:r>
            <a:r>
              <a:rPr lang="sl-SI" sz="3000" b="1" dirty="0" smtClean="0"/>
              <a:t> </a:t>
            </a:r>
            <a:r>
              <a:rPr lang="sl-SI" sz="3000" b="1" dirty="0" err="1" smtClean="0"/>
              <a:t>of</a:t>
            </a:r>
            <a:r>
              <a:rPr lang="sl-SI" sz="3000" b="1" dirty="0" smtClean="0"/>
              <a:t> </a:t>
            </a:r>
            <a:r>
              <a:rPr lang="sl-SI" sz="3000" b="1" dirty="0" err="1" smtClean="0"/>
              <a:t>the</a:t>
            </a:r>
            <a:r>
              <a:rPr lang="sl-SI" sz="3000" b="1" dirty="0" smtClean="0"/>
              <a:t> </a:t>
            </a:r>
            <a:r>
              <a:rPr lang="sl-SI" sz="3000" b="1" dirty="0" err="1" smtClean="0"/>
              <a:t>day</a:t>
            </a:r>
            <a:endParaRPr lang="sl-SI" sz="3000" b="1" dirty="0"/>
          </a:p>
        </p:txBody>
      </p:sp>
    </p:spTree>
    <p:extLst>
      <p:ext uri="{BB962C8B-B14F-4D97-AF65-F5344CB8AC3E}">
        <p14:creationId xmlns:p14="http://schemas.microsoft.com/office/powerpoint/2010/main" val="15433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5081</TotalTime>
  <Words>643</Words>
  <Application>Microsoft Office PowerPoint</Application>
  <PresentationFormat>Širokozaslonsko</PresentationFormat>
  <Paragraphs>112</Paragraphs>
  <Slides>10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Times New Roman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Gost</dc:creator>
  <cp:lastModifiedBy>Gost</cp:lastModifiedBy>
  <cp:revision>95</cp:revision>
  <cp:lastPrinted>2018-06-04T07:41:54Z</cp:lastPrinted>
  <dcterms:created xsi:type="dcterms:W3CDTF">2018-06-04T07:02:37Z</dcterms:created>
  <dcterms:modified xsi:type="dcterms:W3CDTF">2018-06-13T11:52:54Z</dcterms:modified>
</cp:coreProperties>
</file>