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68" r:id="rId6"/>
    <p:sldId id="270" r:id="rId7"/>
    <p:sldId id="269" r:id="rId8"/>
    <p:sldId id="264" r:id="rId9"/>
    <p:sldId id="266" r:id="rId10"/>
    <p:sldId id="267" r:id="rId11"/>
    <p:sldId id="275" r:id="rId12"/>
    <p:sldId id="271" r:id="rId13"/>
    <p:sldId id="272" r:id="rId14"/>
    <p:sldId id="276" r:id="rId15"/>
    <p:sldId id="273" r:id="rId16"/>
    <p:sldId id="265" r:id="rId17"/>
    <p:sldId id="274" r:id="rId1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CC66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-595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CEBB-3576-4EEF-93F7-DD1508385F2E}" type="datetimeFigureOut">
              <a:rPr lang="sl-SI" smtClean="0"/>
              <a:pPr/>
              <a:t>8.6.2017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1953B-6816-423D-A919-B4ECED61779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690383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CEBB-3576-4EEF-93F7-DD1508385F2E}" type="datetimeFigureOut">
              <a:rPr lang="sl-SI" smtClean="0"/>
              <a:pPr/>
              <a:t>8.6.2017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1953B-6816-423D-A919-B4ECED61779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360522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CEBB-3576-4EEF-93F7-DD1508385F2E}" type="datetimeFigureOut">
              <a:rPr lang="sl-SI" smtClean="0"/>
              <a:pPr/>
              <a:t>8.6.2017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1953B-6816-423D-A919-B4ECED61779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236059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CEBB-3576-4EEF-93F7-DD1508385F2E}" type="datetimeFigureOut">
              <a:rPr lang="sl-SI" smtClean="0"/>
              <a:pPr/>
              <a:t>8.6.2017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1953B-6816-423D-A919-B4ECED61779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474257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CEBB-3576-4EEF-93F7-DD1508385F2E}" type="datetimeFigureOut">
              <a:rPr lang="sl-SI" smtClean="0"/>
              <a:pPr/>
              <a:t>8.6.2017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1953B-6816-423D-A919-B4ECED61779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598310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CEBB-3576-4EEF-93F7-DD1508385F2E}" type="datetimeFigureOut">
              <a:rPr lang="sl-SI" smtClean="0"/>
              <a:pPr/>
              <a:t>8.6.2017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1953B-6816-423D-A919-B4ECED61779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827110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CEBB-3576-4EEF-93F7-DD1508385F2E}" type="datetimeFigureOut">
              <a:rPr lang="sl-SI" smtClean="0"/>
              <a:pPr/>
              <a:t>8.6.2017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1953B-6816-423D-A919-B4ECED61779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439866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CEBB-3576-4EEF-93F7-DD1508385F2E}" type="datetimeFigureOut">
              <a:rPr lang="sl-SI" smtClean="0"/>
              <a:pPr/>
              <a:t>8.6.2017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1953B-6816-423D-A919-B4ECED61779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516565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CEBB-3576-4EEF-93F7-DD1508385F2E}" type="datetimeFigureOut">
              <a:rPr lang="sl-SI" smtClean="0"/>
              <a:pPr/>
              <a:t>8.6.2017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1953B-6816-423D-A919-B4ECED61779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343066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CEBB-3576-4EEF-93F7-DD1508385F2E}" type="datetimeFigureOut">
              <a:rPr lang="sl-SI" smtClean="0"/>
              <a:pPr/>
              <a:t>8.6.2017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1953B-6816-423D-A919-B4ECED61779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769573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CEBB-3576-4EEF-93F7-DD1508385F2E}" type="datetimeFigureOut">
              <a:rPr lang="sl-SI" smtClean="0"/>
              <a:pPr/>
              <a:t>8.6.2017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1953B-6816-423D-A919-B4ECED61779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844081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8CEBB-3576-4EEF-93F7-DD1508385F2E}" type="datetimeFigureOut">
              <a:rPr lang="sl-SI" smtClean="0"/>
              <a:pPr/>
              <a:t>8.6.2017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1953B-6816-423D-A919-B4ECED61779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284314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11624" y="1891590"/>
            <a:ext cx="9144000" cy="1184108"/>
          </a:xfrm>
        </p:spPr>
        <p:txBody>
          <a:bodyPr>
            <a:normAutofit fontScale="90000"/>
          </a:bodyPr>
          <a:lstStyle/>
          <a:p>
            <a:pPr algn="l"/>
            <a:r>
              <a:rPr lang="sl-SI" sz="3600" b="1" dirty="0" err="1" smtClean="0">
                <a:latin typeface="Calibri" pitchFamily="34" charset="0"/>
              </a:rPr>
              <a:t>Erasmus</a:t>
            </a:r>
            <a:r>
              <a:rPr lang="sl-SI" sz="3600" b="1" dirty="0" smtClean="0">
                <a:latin typeface="Calibri" pitchFamily="34" charset="0"/>
              </a:rPr>
              <a:t> + </a:t>
            </a:r>
            <a:r>
              <a:rPr lang="sl-SI" sz="3600" b="1" dirty="0" smtClean="0">
                <a:latin typeface="Calibri" pitchFamily="34" charset="0"/>
              </a:rPr>
              <a:t>KA1-SE-45/15</a:t>
            </a:r>
            <a:r>
              <a:rPr lang="sl-SI" dirty="0" smtClean="0"/>
              <a:t/>
            </a:r>
            <a:br>
              <a:rPr lang="sl-SI" dirty="0" smtClean="0"/>
            </a:b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20806" y="2483644"/>
            <a:ext cx="4792638" cy="1584597"/>
          </a:xfrm>
        </p:spPr>
        <p:txBody>
          <a:bodyPr>
            <a:noAutofit/>
          </a:bodyPr>
          <a:lstStyle/>
          <a:p>
            <a:pPr algn="l"/>
            <a:r>
              <a:rPr lang="sl-SI" sz="3200" b="1" dirty="0" smtClean="0"/>
              <a:t>Znanje </a:t>
            </a:r>
            <a:r>
              <a:rPr lang="sl-SI" sz="3200" b="1" dirty="0" smtClean="0"/>
              <a:t>tujih jezikov za kakovostnejšo internacionalizacijo</a:t>
            </a:r>
            <a:endParaRPr lang="sl-SI" sz="3200" b="1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8213" y="468038"/>
            <a:ext cx="7328044" cy="5496033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420806" y="4370531"/>
            <a:ext cx="39665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 smtClean="0"/>
              <a:t>Valletta, Malta</a:t>
            </a:r>
          </a:p>
          <a:p>
            <a:r>
              <a:rPr lang="sl-SI" sz="2800" b="1" dirty="0" smtClean="0"/>
              <a:t>6. do 12. november 2016</a:t>
            </a:r>
            <a:endParaRPr lang="sl-SI" sz="2800" b="1" dirty="0"/>
          </a:p>
        </p:txBody>
      </p:sp>
      <p:pic>
        <p:nvPicPr>
          <p:cNvPr id="1026" name="Picture 2" descr="C:\Users\Špela\Desktop\logo-erasmus-plu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310" y="255609"/>
            <a:ext cx="3535642" cy="7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2115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6" descr="F:\Malta 2016\Malta nov.2016 vse\DSCN93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180" y="296732"/>
            <a:ext cx="4982380" cy="3737207"/>
          </a:xfrm>
          <a:prstGeom prst="rect">
            <a:avLst/>
          </a:prstGeom>
          <a:noFill/>
        </p:spPr>
      </p:pic>
      <p:pic>
        <p:nvPicPr>
          <p:cNvPr id="2050" name="Picture 2" descr="F:\Malta 2016\Malta nov.2016 vse\DSCN93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466166" y="2248684"/>
            <a:ext cx="5051223" cy="3788846"/>
          </a:xfrm>
          <a:prstGeom prst="rect">
            <a:avLst/>
          </a:prstGeom>
          <a:noFill/>
        </p:spPr>
      </p:pic>
      <p:pic>
        <p:nvPicPr>
          <p:cNvPr id="2051" name="Picture 3" descr="F:\Malta 2016\Malta nov.2016 vse\20161111_2137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64065">
            <a:off x="2884125" y="1349547"/>
            <a:ext cx="6449568" cy="4837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Malta 2016\Malta nov.2016 vse\20161110_0855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7381" y="376518"/>
            <a:ext cx="8404053" cy="6303040"/>
          </a:xfrm>
          <a:prstGeom prst="rect">
            <a:avLst/>
          </a:prstGeom>
          <a:noFill/>
        </p:spPr>
      </p:pic>
      <p:sp>
        <p:nvSpPr>
          <p:cNvPr id="5" name="Označba mesta vsebine 2"/>
          <p:cNvSpPr txBox="1">
            <a:spLocks/>
          </p:cNvSpPr>
          <p:nvPr/>
        </p:nvSpPr>
        <p:spPr>
          <a:xfrm>
            <a:off x="278443" y="1090877"/>
            <a:ext cx="10174403" cy="137477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uspešno izobraževalno središče za tuje študente na področju učenja tujih jezikov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evropsko mesto kulture v letu 2018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l-SI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255494" y="2844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Valletta </a:t>
            </a:r>
            <a:br>
              <a:rPr kumimoji="0" lang="sl-SI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sl-SI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:\Malta 2016\Malta nov.2016 vse\20161107_1516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469142">
            <a:off x="5265309" y="485476"/>
            <a:ext cx="8665097" cy="6498823"/>
          </a:xfrm>
          <a:prstGeom prst="rect">
            <a:avLst/>
          </a:prstGeom>
          <a:noFill/>
        </p:spPr>
      </p:pic>
      <p:pic>
        <p:nvPicPr>
          <p:cNvPr id="6146" name="Picture 2" descr="F:\Malta 2016\Malta nov.2016 vse\20161107_0758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614" y="1839020"/>
            <a:ext cx="4175401" cy="3131551"/>
          </a:xfrm>
          <a:prstGeom prst="rect">
            <a:avLst/>
          </a:prstGeom>
          <a:noFill/>
        </p:spPr>
      </p:pic>
      <p:pic>
        <p:nvPicPr>
          <p:cNvPr id="6147" name="Picture 3" descr="F:\Malta 2016\Malta nov.2016 vse\20161107_082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989345" y="1452440"/>
            <a:ext cx="5840511" cy="4380384"/>
          </a:xfrm>
          <a:prstGeom prst="rect">
            <a:avLst/>
          </a:prstGeom>
          <a:noFill/>
        </p:spPr>
      </p:pic>
      <p:sp>
        <p:nvSpPr>
          <p:cNvPr id="7" name="Ograda vsebin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359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7170" name="Picture 2" descr="F:\Malta 2016\Malta nov.2016 vse\20161110_0857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413568">
            <a:off x="5246325" y="73198"/>
            <a:ext cx="8096384" cy="6072288"/>
          </a:xfrm>
          <a:prstGeom prst="rect">
            <a:avLst/>
          </a:prstGeom>
          <a:noFill/>
        </p:spPr>
      </p:pic>
      <p:pic>
        <p:nvPicPr>
          <p:cNvPr id="7172" name="Picture 4" descr="F:\Malta 2016\Malta nov.2016 vse\20161111_1427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912" y="2839212"/>
            <a:ext cx="5151120" cy="38633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8569"/>
          </a:xfrm>
        </p:spPr>
        <p:txBody>
          <a:bodyPr/>
          <a:lstStyle/>
          <a:p>
            <a:r>
              <a:rPr lang="sl-SI" dirty="0" smtClean="0"/>
              <a:t>Razgled s strehe šole</a:t>
            </a:r>
            <a:endParaRPr lang="sl-SI" dirty="0"/>
          </a:p>
        </p:txBody>
      </p:sp>
      <p:pic>
        <p:nvPicPr>
          <p:cNvPr id="10242" name="Picture 2" descr="F:\Malta 2016\Malta nov.2016 vse\20161110_1445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729" y="1665475"/>
            <a:ext cx="5943600" cy="4457700"/>
          </a:xfrm>
          <a:prstGeom prst="rect">
            <a:avLst/>
          </a:prstGeom>
          <a:noFill/>
        </p:spPr>
      </p:pic>
      <p:pic>
        <p:nvPicPr>
          <p:cNvPr id="10243" name="Picture 3" descr="F:\Malta 2016\Malta nov.2016 vse\20161110_1445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4504" y="192742"/>
            <a:ext cx="5552140" cy="4164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Malta 2016\Malta nov.2016 vse\DSCN94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4236" y="277524"/>
            <a:ext cx="5363192" cy="4022394"/>
          </a:xfrm>
          <a:prstGeom prst="rect">
            <a:avLst/>
          </a:prstGeo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1651"/>
          </a:xfrm>
        </p:spPr>
        <p:txBody>
          <a:bodyPr>
            <a:normAutofit/>
          </a:bodyPr>
          <a:lstStyle/>
          <a:p>
            <a:r>
              <a:rPr lang="sl-SI" sz="3600" b="1" dirty="0" smtClean="0"/>
              <a:t>Tedenska bus karta 21€ --- zvečer bodimo turisti!</a:t>
            </a:r>
            <a:endParaRPr lang="sl-SI" sz="3600" b="1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838200" y="1550894"/>
            <a:ext cx="10515600" cy="4626069"/>
          </a:xfrm>
        </p:spPr>
        <p:txBody>
          <a:bodyPr/>
          <a:lstStyle/>
          <a:p>
            <a:r>
              <a:rPr lang="sl-SI" dirty="0" err="1" smtClean="0"/>
              <a:t>Mdina</a:t>
            </a:r>
            <a:endParaRPr lang="sl-SI" dirty="0" smtClean="0"/>
          </a:p>
          <a:p>
            <a:r>
              <a:rPr lang="sl-SI" dirty="0" smtClean="0"/>
              <a:t>Rabat</a:t>
            </a:r>
          </a:p>
          <a:p>
            <a:r>
              <a:rPr lang="sl-SI" dirty="0" smtClean="0"/>
              <a:t>Mosta </a:t>
            </a:r>
          </a:p>
          <a:p>
            <a:r>
              <a:rPr lang="sl-SI" dirty="0" err="1" smtClean="0"/>
              <a:t>Dingli</a:t>
            </a:r>
            <a:r>
              <a:rPr lang="sl-SI" dirty="0" smtClean="0"/>
              <a:t> klifi</a:t>
            </a:r>
          </a:p>
          <a:p>
            <a:r>
              <a:rPr lang="sl-SI" dirty="0" err="1" smtClean="0"/>
              <a:t>Marsaxlokk</a:t>
            </a:r>
            <a:endParaRPr lang="sl-SI" dirty="0" smtClean="0"/>
          </a:p>
        </p:txBody>
      </p:sp>
      <p:pic>
        <p:nvPicPr>
          <p:cNvPr id="9220" name="Picture 4" descr="F:\Malta 2016\Malta nov.2016 vse\20161109_161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7896" y="2487168"/>
            <a:ext cx="5516880" cy="4137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1" y="284443"/>
            <a:ext cx="10515600" cy="836146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6 reasons for learning English in Malta</a:t>
            </a:r>
            <a:endParaRPr lang="sl-SI" b="1" dirty="0">
              <a:solidFill>
                <a:srgbClr val="0070C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766482" y="1207060"/>
            <a:ext cx="10515600" cy="4377952"/>
          </a:xfrm>
        </p:spPr>
        <p:txBody>
          <a:bodyPr>
            <a:normAutofit/>
          </a:bodyPr>
          <a:lstStyle/>
          <a:p>
            <a:pPr lvl="0"/>
            <a:r>
              <a:rPr lang="en-GB" sz="2400" b="1" dirty="0" smtClean="0"/>
              <a:t>Malta is an important Mediterranean island with rich cultural heritage influenced by Arabs, Jews and English.</a:t>
            </a:r>
            <a:endParaRPr lang="sl-SI" sz="2400" b="1" dirty="0" smtClean="0"/>
          </a:p>
          <a:p>
            <a:pPr lvl="0"/>
            <a:r>
              <a:rPr lang="en-GB" sz="2400" b="1" dirty="0" smtClean="0">
                <a:solidFill>
                  <a:srgbClr val="0070C0"/>
                </a:solidFill>
              </a:rPr>
              <a:t>English is the second official language in Malta</a:t>
            </a:r>
            <a:r>
              <a:rPr lang="en-GB" sz="2400" b="1" dirty="0" smtClean="0"/>
              <a:t>.</a:t>
            </a:r>
            <a:endParaRPr lang="sl-SI" sz="2400" b="1" dirty="0" smtClean="0"/>
          </a:p>
          <a:p>
            <a:pPr lvl="0"/>
            <a:r>
              <a:rPr lang="en-GB" sz="2400" b="1" dirty="0" smtClean="0">
                <a:solidFill>
                  <a:srgbClr val="FF6600"/>
                </a:solidFill>
              </a:rPr>
              <a:t>The best way to learn English is to live it, use it and feel it.</a:t>
            </a:r>
            <a:endParaRPr lang="sl-SI" sz="2400" b="1" dirty="0" smtClean="0">
              <a:solidFill>
                <a:srgbClr val="FF6600"/>
              </a:solidFill>
            </a:endParaRPr>
          </a:p>
          <a:p>
            <a:pPr lvl="0"/>
            <a:r>
              <a:rPr lang="en-GB" sz="2400" b="1" dirty="0" smtClean="0"/>
              <a:t>The most efficient method of learning English is </a:t>
            </a:r>
            <a:r>
              <a:rPr lang="en-GB" sz="2400" b="1" dirty="0" smtClean="0">
                <a:solidFill>
                  <a:srgbClr val="FF6600"/>
                </a:solidFill>
              </a:rPr>
              <a:t>a combination of deductive and inductive approaches</a:t>
            </a:r>
            <a:r>
              <a:rPr lang="en-GB" sz="2400" b="1" dirty="0" smtClean="0"/>
              <a:t>, used in </a:t>
            </a:r>
            <a:r>
              <a:rPr lang="en-GB" sz="2400" b="1" dirty="0" smtClean="0">
                <a:solidFill>
                  <a:srgbClr val="00B050"/>
                </a:solidFill>
              </a:rPr>
              <a:t>groups of international participants</a:t>
            </a:r>
            <a:r>
              <a:rPr lang="en-GB" sz="2400" dirty="0" smtClean="0"/>
              <a:t>.</a:t>
            </a:r>
            <a:endParaRPr lang="sl-SI" sz="2400" dirty="0" smtClean="0"/>
          </a:p>
          <a:p>
            <a:pPr lvl="0"/>
            <a:r>
              <a:rPr lang="en-GB" sz="2400" b="1" dirty="0" smtClean="0"/>
              <a:t>The important benefit of English course in Malta is an opportunity </a:t>
            </a:r>
            <a:r>
              <a:rPr lang="en-GB" sz="2400" b="1" dirty="0" smtClean="0">
                <a:solidFill>
                  <a:srgbClr val="0070C0"/>
                </a:solidFill>
              </a:rPr>
              <a:t>to expand network</a:t>
            </a:r>
            <a:r>
              <a:rPr lang="en-GB" sz="2400" b="1" dirty="0" smtClean="0"/>
              <a:t> of contacts and thus contribute to the </a:t>
            </a:r>
            <a:r>
              <a:rPr lang="en-GB" sz="2400" b="1" dirty="0" smtClean="0">
                <a:solidFill>
                  <a:srgbClr val="0070C0"/>
                </a:solidFill>
              </a:rPr>
              <a:t>internationalisation of BC Naklo</a:t>
            </a:r>
            <a:r>
              <a:rPr lang="en-GB" sz="2400" b="1" dirty="0" smtClean="0"/>
              <a:t>.</a:t>
            </a:r>
            <a:endParaRPr lang="sl-SI" sz="2400" b="1" dirty="0" smtClean="0"/>
          </a:p>
          <a:p>
            <a:pPr lvl="0"/>
            <a:r>
              <a:rPr lang="en-GB" sz="2400" b="1" dirty="0" smtClean="0">
                <a:solidFill>
                  <a:srgbClr val="00B050"/>
                </a:solidFill>
              </a:rPr>
              <a:t>By developing our professional expertise (English terminology) we expand opportunities of our students to obtain knowledge and skills relevant in the labour market</a:t>
            </a:r>
            <a:r>
              <a:rPr lang="en-GB" sz="2400" dirty="0" smtClean="0">
                <a:solidFill>
                  <a:srgbClr val="00B050"/>
                </a:solidFill>
              </a:rPr>
              <a:t>.</a:t>
            </a:r>
            <a:endParaRPr lang="sl-SI" sz="2400" dirty="0" smtClean="0">
              <a:solidFill>
                <a:srgbClr val="00B050"/>
              </a:solidFill>
            </a:endParaRPr>
          </a:p>
          <a:p>
            <a:endParaRPr lang="sl-SI" sz="2400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4482353" y="5787351"/>
            <a:ext cx="7055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 err="1" smtClean="0">
                <a:solidFill>
                  <a:srgbClr val="0070C0"/>
                </a:solidFill>
              </a:rPr>
              <a:t>Made</a:t>
            </a:r>
            <a:r>
              <a:rPr lang="sl-SI" sz="2800" b="1" dirty="0" smtClean="0">
                <a:solidFill>
                  <a:srgbClr val="0070C0"/>
                </a:solidFill>
              </a:rPr>
              <a:t> in Malta </a:t>
            </a:r>
            <a:r>
              <a:rPr lang="sl-SI" sz="2800" b="1" dirty="0" err="1" smtClean="0">
                <a:solidFill>
                  <a:srgbClr val="0070C0"/>
                </a:solidFill>
              </a:rPr>
              <a:t>by</a:t>
            </a:r>
            <a:r>
              <a:rPr lang="sl-SI" sz="2800" b="1" dirty="0" smtClean="0">
                <a:solidFill>
                  <a:srgbClr val="0070C0"/>
                </a:solidFill>
              </a:rPr>
              <a:t> 6 BC Naklo </a:t>
            </a:r>
            <a:r>
              <a:rPr lang="sl-SI" sz="2800" b="1" dirty="0" err="1" smtClean="0">
                <a:solidFill>
                  <a:srgbClr val="0070C0"/>
                </a:solidFill>
              </a:rPr>
              <a:t>teachers</a:t>
            </a:r>
            <a:endParaRPr lang="sl-SI" sz="2800" b="1" dirty="0" smtClean="0">
              <a:solidFill>
                <a:srgbClr val="0070C0"/>
              </a:solidFill>
            </a:endParaRPr>
          </a:p>
          <a:p>
            <a:r>
              <a:rPr lang="sl-SI" sz="2800" b="1" dirty="0" smtClean="0">
                <a:solidFill>
                  <a:srgbClr val="0070C0"/>
                </a:solidFill>
              </a:rPr>
              <a:t>November 13th 23:30</a:t>
            </a:r>
            <a:endParaRPr lang="sl-SI" sz="2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012242" y="973003"/>
            <a:ext cx="6894523" cy="4948518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8256494" y="2994212"/>
            <a:ext cx="262665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err="1" smtClean="0"/>
              <a:t>Erasmus</a:t>
            </a:r>
            <a:r>
              <a:rPr lang="sl-SI" b="1" dirty="0" smtClean="0"/>
              <a:t>+, vodstvo šole, </a:t>
            </a:r>
          </a:p>
          <a:p>
            <a:r>
              <a:rPr lang="sl-SI" b="1" dirty="0" smtClean="0"/>
              <a:t>Špela </a:t>
            </a:r>
          </a:p>
          <a:p>
            <a:endParaRPr lang="sl-SI" b="1" dirty="0" smtClean="0"/>
          </a:p>
          <a:p>
            <a:r>
              <a:rPr lang="sl-SI" sz="2800" b="1" dirty="0" smtClean="0"/>
              <a:t>HVALA ZA IZKUŠNJO! </a:t>
            </a:r>
            <a:endParaRPr lang="sl-SI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 noGrp="1"/>
          </p:cNvSpPr>
          <p:nvPr>
            <p:ph type="title"/>
          </p:nvPr>
        </p:nvSpPr>
        <p:spPr>
          <a:xfrm>
            <a:off x="838200" y="8427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800" b="1" dirty="0" smtClean="0"/>
              <a:t>Udeleženci:</a:t>
            </a:r>
          </a:p>
          <a:p>
            <a:pPr algn="just"/>
            <a:r>
              <a:rPr lang="sl-SI" sz="2800" dirty="0" smtClean="0"/>
              <a:t>Tatjana Šubic, Marko Valant, Borut Lazar, Marjetka Kastelic Švab,</a:t>
            </a:r>
            <a:br>
              <a:rPr lang="sl-SI" sz="2800" dirty="0" smtClean="0"/>
            </a:br>
            <a:r>
              <a:rPr lang="sl-SI" sz="2800" dirty="0" smtClean="0"/>
              <a:t>Marjeta Vovk in Urška Kleč</a:t>
            </a:r>
          </a:p>
          <a:p>
            <a:endParaRPr lang="sl-SI" sz="2800" b="1" dirty="0" smtClean="0"/>
          </a:p>
          <a:p>
            <a:endParaRPr lang="sl-SI" sz="2800" b="1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236" y="1855072"/>
            <a:ext cx="4752364" cy="3564273"/>
          </a:xfrm>
          <a:prstGeom prst="rect">
            <a:avLst/>
          </a:prstGeom>
        </p:spPr>
      </p:pic>
      <p:pic>
        <p:nvPicPr>
          <p:cNvPr id="8194" name="Picture 2" descr="F:\Malta 2016\Malta nov.2016 vse\20161106_114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6047" y="1594908"/>
            <a:ext cx="5971502" cy="4478627"/>
          </a:xfrm>
          <a:prstGeom prst="rect">
            <a:avLst/>
          </a:prstGeom>
          <a:noFill/>
        </p:spPr>
      </p:pic>
      <p:sp>
        <p:nvSpPr>
          <p:cNvPr id="8" name="PoljeZBesedilom 7"/>
          <p:cNvSpPr txBox="1"/>
          <p:nvPr/>
        </p:nvSpPr>
        <p:spPr>
          <a:xfrm>
            <a:off x="7037294" y="6158754"/>
            <a:ext cx="3415553" cy="367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Sošolce našli že na letališču </a:t>
            </a:r>
            <a:r>
              <a:rPr lang="sl-SI" dirty="0" smtClean="0">
                <a:sym typeface="Wingdings" pitchFamily="2" charset="2"/>
              </a:rPr>
              <a:t>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xmlns="" val="370643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921" y="736979"/>
            <a:ext cx="6915439" cy="5186580"/>
          </a:xfrm>
        </p:spPr>
      </p:pic>
      <p:sp>
        <p:nvSpPr>
          <p:cNvPr id="5" name="PoljeZBesedilom 4"/>
          <p:cNvSpPr txBox="1"/>
          <p:nvPr/>
        </p:nvSpPr>
        <p:spPr>
          <a:xfrm>
            <a:off x="7284246" y="1891261"/>
            <a:ext cx="4982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 err="1" smtClean="0"/>
              <a:t>School</a:t>
            </a:r>
            <a:r>
              <a:rPr lang="sl-SI" sz="2800" dirty="0" smtClean="0"/>
              <a:t>: </a:t>
            </a:r>
            <a:r>
              <a:rPr lang="sl-SI" sz="2800" b="1" dirty="0" err="1" smtClean="0"/>
              <a:t>Easy</a:t>
            </a:r>
            <a:r>
              <a:rPr lang="sl-SI" sz="2800" b="1" dirty="0" smtClean="0"/>
              <a:t> </a:t>
            </a:r>
            <a:r>
              <a:rPr lang="sl-SI" sz="2800" b="1" dirty="0" err="1" smtClean="0"/>
              <a:t>school</a:t>
            </a:r>
            <a:r>
              <a:rPr lang="sl-SI" sz="2800" b="1" dirty="0" smtClean="0"/>
              <a:t> </a:t>
            </a:r>
            <a:r>
              <a:rPr lang="sl-SI" sz="2800" b="1" dirty="0" err="1" smtClean="0"/>
              <a:t>of</a:t>
            </a:r>
            <a:r>
              <a:rPr lang="sl-SI" sz="2800" b="1" dirty="0" smtClean="0"/>
              <a:t> </a:t>
            </a:r>
            <a:r>
              <a:rPr lang="sl-SI" sz="2800" b="1" dirty="0" err="1" smtClean="0"/>
              <a:t>languages</a:t>
            </a:r>
            <a:endParaRPr lang="sl-SI" sz="2800" b="1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7284246" y="2615054"/>
            <a:ext cx="4434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err="1" smtClean="0"/>
              <a:t>Outstanding</a:t>
            </a:r>
            <a:r>
              <a:rPr lang="sl-SI" sz="2800" dirty="0" smtClean="0"/>
              <a:t> </a:t>
            </a:r>
            <a:r>
              <a:rPr lang="sl-SI" sz="2800" dirty="0" err="1" smtClean="0"/>
              <a:t>professor</a:t>
            </a:r>
            <a:r>
              <a:rPr lang="sl-SI" sz="2800" dirty="0" smtClean="0"/>
              <a:t>: </a:t>
            </a:r>
          </a:p>
          <a:p>
            <a:r>
              <a:rPr lang="sl-SI" sz="2800" b="1" dirty="0" smtClean="0"/>
              <a:t>dr. Joseph George </a:t>
            </a:r>
            <a:r>
              <a:rPr lang="sl-SI" sz="2800" b="1" dirty="0" err="1" smtClean="0"/>
              <a:t>Mallia</a:t>
            </a:r>
            <a:endParaRPr lang="sl-SI" sz="2800" b="1" dirty="0"/>
          </a:p>
        </p:txBody>
      </p:sp>
    </p:spTree>
    <p:extLst>
      <p:ext uri="{BB962C8B-B14F-4D97-AF65-F5344CB8AC3E}">
        <p14:creationId xmlns:p14="http://schemas.microsoft.com/office/powerpoint/2010/main" xmlns="" val="32010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1951" y="164176"/>
            <a:ext cx="6576966" cy="4932725"/>
          </a:xfrm>
        </p:spPr>
      </p:pic>
      <p:sp>
        <p:nvSpPr>
          <p:cNvPr id="5" name="PoljeZBesedilom 4"/>
          <p:cNvSpPr txBox="1"/>
          <p:nvPr/>
        </p:nvSpPr>
        <p:spPr>
          <a:xfrm>
            <a:off x="3523013" y="5042118"/>
            <a:ext cx="843295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b="1" dirty="0" smtClean="0"/>
              <a:t>Heterogena skupina</a:t>
            </a:r>
          </a:p>
          <a:p>
            <a:pPr marL="285750" indent="-285750">
              <a:buFontTx/>
              <a:buChar char="-"/>
            </a:pPr>
            <a:r>
              <a:rPr lang="sl-SI" sz="2800" dirty="0" smtClean="0"/>
              <a:t>6 osebnostno in strokovno različnih slovenskih učiteljev</a:t>
            </a:r>
          </a:p>
          <a:p>
            <a:pPr marL="285750" indent="-285750">
              <a:buFontTx/>
              <a:buChar char="-"/>
            </a:pPr>
            <a:r>
              <a:rPr lang="sl-SI" sz="2800" dirty="0" smtClean="0"/>
              <a:t>6 še bolj raznolikih Švedinj/</a:t>
            </a:r>
            <a:r>
              <a:rPr lang="sl-SI" sz="2800" dirty="0" err="1" smtClean="0"/>
              <a:t>ov</a:t>
            </a:r>
            <a:endParaRPr lang="sl-SI" sz="2800" dirty="0" smtClean="0"/>
          </a:p>
          <a:p>
            <a:pPr marL="285750" indent="-285750">
              <a:buFontTx/>
              <a:buChar char="-"/>
            </a:pPr>
            <a:r>
              <a:rPr lang="sl-SI" sz="2800" dirty="0" err="1" smtClean="0"/>
              <a:t>remarkable</a:t>
            </a:r>
            <a:r>
              <a:rPr lang="sl-SI" sz="2800" dirty="0" smtClean="0"/>
              <a:t> </a:t>
            </a:r>
            <a:r>
              <a:rPr lang="sl-SI" sz="2800" dirty="0" err="1" smtClean="0"/>
              <a:t>skillfull</a:t>
            </a:r>
            <a:r>
              <a:rPr lang="sl-SI" sz="2800" dirty="0" smtClean="0"/>
              <a:t> </a:t>
            </a:r>
            <a:r>
              <a:rPr lang="sl-SI" sz="2800" dirty="0" err="1" smtClean="0"/>
              <a:t>teacher</a:t>
            </a:r>
            <a:endParaRPr lang="sl-SI" sz="28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348" y="1039906"/>
            <a:ext cx="4820921" cy="361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848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074" name="Picture 2" descr="F:\Malta 2016\Malta nov.2016 vse\20161108_0912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3295" y="183126"/>
            <a:ext cx="9575740" cy="7150003"/>
          </a:xfrm>
          <a:prstGeom prst="rect">
            <a:avLst/>
          </a:prstGeom>
          <a:noFill/>
        </p:spPr>
      </p:pic>
      <p:sp>
        <p:nvSpPr>
          <p:cNvPr id="5" name="PoljeZBesedilom 4"/>
          <p:cNvSpPr txBox="1"/>
          <p:nvPr/>
        </p:nvSpPr>
        <p:spPr>
          <a:xfrm>
            <a:off x="2043953" y="421341"/>
            <a:ext cx="3406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 err="1" smtClean="0"/>
              <a:t>Evaluation</a:t>
            </a:r>
            <a:r>
              <a:rPr lang="sl-SI" sz="3200" b="1" dirty="0" smtClean="0"/>
              <a:t> </a:t>
            </a:r>
            <a:r>
              <a:rPr lang="sl-SI" sz="3200" b="1" dirty="0" err="1" smtClean="0"/>
              <a:t>method</a:t>
            </a:r>
            <a:endParaRPr lang="sl-SI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987552" y="482353"/>
            <a:ext cx="10515600" cy="148235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l-SI" sz="4000" b="1" dirty="0" smtClean="0">
                <a:solidFill>
                  <a:srgbClr val="0070C0"/>
                </a:solidFill>
              </a:rPr>
              <a:t>INDUKTIVNO/DEDUKTIVNO</a:t>
            </a:r>
          </a:p>
          <a:p>
            <a:pPr>
              <a:buNone/>
            </a:pPr>
            <a:r>
              <a:rPr lang="sl-SI" sz="4000" b="1" dirty="0" smtClean="0">
                <a:solidFill>
                  <a:srgbClr val="0070C0"/>
                </a:solidFill>
              </a:rPr>
              <a:t>UČENJE/POUČEVANJE?</a:t>
            </a:r>
            <a:endParaRPr lang="sl-SI" sz="4000" b="1" dirty="0">
              <a:solidFill>
                <a:srgbClr val="0070C0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8339149" y="331517"/>
            <a:ext cx="207084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0" dirty="0" smtClean="0"/>
              <a:t>?</a:t>
            </a:r>
            <a:endParaRPr lang="sl-SI" sz="40000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3822372" y="4850084"/>
            <a:ext cx="5692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/>
              <a:t>KLIMA DA /KLIME NE?</a:t>
            </a:r>
            <a:endParaRPr lang="sl-SI" sz="4000" b="1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869576" y="2913528"/>
            <a:ext cx="6619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rgbClr val="FF6600"/>
                </a:solidFill>
              </a:rPr>
              <a:t>OKNA ODPRTO/ODPRTO NE?</a:t>
            </a:r>
            <a:endParaRPr lang="sl-SI" sz="4000" b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098" name="Picture 2" descr="F:\Malta 2016\Malta nov.2016 vse\20161110_10023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1011" y="1196249"/>
            <a:ext cx="5585013" cy="5021670"/>
          </a:xfrm>
          <a:prstGeom prst="rect">
            <a:avLst/>
          </a:prstGeom>
          <a:noFill/>
        </p:spPr>
      </p:pic>
      <p:sp>
        <p:nvSpPr>
          <p:cNvPr id="5" name="PoljeZBesedilom 4"/>
          <p:cNvSpPr txBox="1"/>
          <p:nvPr/>
        </p:nvSpPr>
        <p:spPr>
          <a:xfrm>
            <a:off x="1640542" y="600636"/>
            <a:ext cx="2644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 smtClean="0"/>
              <a:t>PREJ</a:t>
            </a:r>
            <a:endParaRPr lang="sl-SI" sz="3200" b="1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7521390" y="645460"/>
            <a:ext cx="2644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 smtClean="0"/>
              <a:t>POTEM</a:t>
            </a:r>
            <a:endParaRPr lang="sl-SI" sz="3200" b="1" dirty="0"/>
          </a:p>
        </p:txBody>
      </p:sp>
      <p:pic>
        <p:nvPicPr>
          <p:cNvPr id="4099" name="Picture 3" descr="F:\Malta 2016\Malta nov.2016 vse\20161110_1101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8424" y="1183879"/>
            <a:ext cx="6077234" cy="50650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180" y="1267903"/>
            <a:ext cx="6879721" cy="5159791"/>
          </a:xfrm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210671" y="257548"/>
            <a:ext cx="10515600" cy="7913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Zgledno študentsko življenje</a:t>
            </a:r>
            <a:r>
              <a:rPr kumimoji="0" lang="sl-SI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z vsemi in v vseh frekvencah</a:t>
            </a:r>
            <a:endParaRPr kumimoji="0" lang="sl-SI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 descr="F:\Malta 2016\Malta nov.2016 vse\20161111_1515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1976" y="1255059"/>
            <a:ext cx="6552603" cy="49144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2288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F:\Malta 2016\Malta nov.2016 vse\20161106_135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4488" y="3056382"/>
            <a:ext cx="5239512" cy="3929634"/>
          </a:xfrm>
          <a:prstGeom prst="rect">
            <a:avLst/>
          </a:prstGeom>
          <a:noFill/>
        </p:spPr>
      </p:pic>
      <p:pic>
        <p:nvPicPr>
          <p:cNvPr id="1026" name="Picture 2" descr="F:\Malta 2016\Malta nov.2016 vse\20161107_0732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912" y="0"/>
            <a:ext cx="4543046" cy="3407285"/>
          </a:xfrm>
          <a:prstGeom prst="rect">
            <a:avLst/>
          </a:prstGeom>
          <a:noFill/>
        </p:spPr>
      </p:pic>
      <p:pic>
        <p:nvPicPr>
          <p:cNvPr id="1027" name="Picture 3" descr="F:\Malta 2016\Malta nov.2016 vse\20161107_1935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448800" y="-8229600"/>
            <a:ext cx="8290560" cy="6217920"/>
          </a:xfrm>
          <a:prstGeom prst="rect">
            <a:avLst/>
          </a:prstGeom>
          <a:noFill/>
        </p:spPr>
      </p:pic>
      <p:pic>
        <p:nvPicPr>
          <p:cNvPr id="1028" name="Picture 4" descr="F:\Malta 2016\Malta nov.2016 vse\20161110_1002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4096" y="0"/>
            <a:ext cx="5154168" cy="3865626"/>
          </a:xfrm>
          <a:prstGeom prst="rect">
            <a:avLst/>
          </a:prstGeom>
          <a:noFill/>
        </p:spPr>
      </p:pic>
      <p:pic>
        <p:nvPicPr>
          <p:cNvPr id="1029" name="Picture 5" descr="F:\Malta 2016\Malta nov.2016 vse\20161111_0853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282064" y="3385271"/>
            <a:ext cx="3647868" cy="2985514"/>
          </a:xfrm>
          <a:prstGeom prst="rect">
            <a:avLst/>
          </a:prstGeom>
          <a:noFill/>
        </p:spPr>
      </p:pic>
      <p:sp>
        <p:nvSpPr>
          <p:cNvPr id="9" name="Naslov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285</Words>
  <Application>Microsoft Office PowerPoint</Application>
  <PresentationFormat>Po meri</PresentationFormat>
  <Paragraphs>46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18" baseType="lpstr">
      <vt:lpstr>Officeova tema</vt:lpstr>
      <vt:lpstr>Erasmus + KA1-SE-45/15 </vt:lpstr>
      <vt:lpstr>Udeleženci: Tatjana Šubic, Marko Valant, Borut Lazar, Marjetka Kastelic Švab, Marjeta Vovk in Urška Kleč  </vt:lpstr>
      <vt:lpstr>Diapozitiv 3</vt:lpstr>
      <vt:lpstr>Diapozitiv 4</vt:lpstr>
      <vt:lpstr>Diapozitiv 5</vt:lpstr>
      <vt:lpstr>Diapozitiv 6</vt:lpstr>
      <vt:lpstr>Diapozitiv 7</vt:lpstr>
      <vt:lpstr>Diapozitiv 8</vt:lpstr>
      <vt:lpstr>Diapozitiv 9</vt:lpstr>
      <vt:lpstr>Diapozitiv 10</vt:lpstr>
      <vt:lpstr>Diapozitiv 11</vt:lpstr>
      <vt:lpstr>Diapozitiv 12</vt:lpstr>
      <vt:lpstr>Diapozitiv 13</vt:lpstr>
      <vt:lpstr>Razgled s strehe šole</vt:lpstr>
      <vt:lpstr>Tedenska bus karta 21€ --- zvečer bodimo turisti!</vt:lpstr>
      <vt:lpstr>6 reasons for learning English in Malta</vt:lpstr>
      <vt:lpstr>Diapozitiv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+</dc:title>
  <dc:creator>pouk1</dc:creator>
  <cp:lastModifiedBy>Špela Langus</cp:lastModifiedBy>
  <cp:revision>25</cp:revision>
  <dcterms:created xsi:type="dcterms:W3CDTF">2016-11-16T11:32:18Z</dcterms:created>
  <dcterms:modified xsi:type="dcterms:W3CDTF">2017-06-08T08:12:12Z</dcterms:modified>
</cp:coreProperties>
</file>